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313" r:id="rId3"/>
    <p:sldId id="320" r:id="rId4"/>
    <p:sldId id="309" r:id="rId5"/>
    <p:sldId id="310" r:id="rId6"/>
    <p:sldId id="311" r:id="rId7"/>
    <p:sldId id="314" r:id="rId8"/>
    <p:sldId id="321" r:id="rId9"/>
    <p:sldId id="315" r:id="rId10"/>
    <p:sldId id="316" r:id="rId11"/>
    <p:sldId id="318" r:id="rId12"/>
    <p:sldId id="312" r:id="rId13"/>
    <p:sldId id="319" r:id="rId14"/>
    <p:sldId id="324" r:id="rId15"/>
    <p:sldId id="325" r:id="rId16"/>
    <p:sldId id="322" r:id="rId17"/>
    <p:sldId id="323" r:id="rId18"/>
    <p:sldId id="326" r:id="rId19"/>
    <p:sldId id="327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94682"/>
  </p:normalViewPr>
  <p:slideViewPr>
    <p:cSldViewPr snapToGrid="0" snapToObjects="1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8D0638-D57A-B34E-A24F-05FDD2C2A3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226F2-A36B-494D-B91A-A7B7342840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B8139-1B07-D54B-8B8D-10B46D0DB5F3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AD2C8-B95F-2E4D-A8CE-9F719775F7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38D8F-0FBE-5141-A2EC-FD9DDF1C4F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9B359-5E53-1645-BAD3-4178149B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89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D0DDA-EFF7-4A47-8807-070942DDD82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0FC5B-A30C-E84A-9D93-F222977A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5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44503-3D60-4793-893D-60BF9927AC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5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3018-56B6-374A-B0C6-D00819D37A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3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4AB93A-8867-7A49-8AD6-85F1D7854C3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DA82FB-D6D4-944B-978A-0B5C9AC0C1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04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B93A-8867-7A49-8AD6-85F1D7854C3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2FB-D6D4-944B-978A-0B5C9AC0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6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B93A-8867-7A49-8AD6-85F1D7854C3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2FB-D6D4-944B-978A-0B5C9AC0C1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006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B93A-8867-7A49-8AD6-85F1D7854C3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2FB-D6D4-944B-978A-0B5C9AC0C1A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4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B93A-8867-7A49-8AD6-85F1D7854C3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2FB-D6D4-944B-978A-0B5C9AC0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93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B93A-8867-7A49-8AD6-85F1D7854C3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2FB-D6D4-944B-978A-0B5C9AC0C1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420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B93A-8867-7A49-8AD6-85F1D7854C3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2FB-D6D4-944B-978A-0B5C9AC0C1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949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B93A-8867-7A49-8AD6-85F1D7854C3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2FB-D6D4-944B-978A-0B5C9AC0C1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28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B93A-8867-7A49-8AD6-85F1D7854C3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2FB-D6D4-944B-978A-0B5C9AC0C1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9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B93A-8867-7A49-8AD6-85F1D7854C3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2FB-D6D4-944B-978A-0B5C9AC0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4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B93A-8867-7A49-8AD6-85F1D7854C3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2FB-D6D4-944B-978A-0B5C9AC0C1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67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B93A-8867-7A49-8AD6-85F1D7854C3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2FB-D6D4-944B-978A-0B5C9AC0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6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B93A-8867-7A49-8AD6-85F1D7854C3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2FB-D6D4-944B-978A-0B5C9AC0C1A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B93A-8867-7A49-8AD6-85F1D7854C3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2FB-D6D4-944B-978A-0B5C9AC0C1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51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B93A-8867-7A49-8AD6-85F1D7854C3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2FB-D6D4-944B-978A-0B5C9AC0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7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B93A-8867-7A49-8AD6-85F1D7854C3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2FB-D6D4-944B-978A-0B5C9AC0C1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08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B93A-8867-7A49-8AD6-85F1D7854C3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2FB-D6D4-944B-978A-0B5C9AC0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9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4AB93A-8867-7A49-8AD6-85F1D7854C3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DA82FB-D6D4-944B-978A-0B5C9AC0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9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kaufman8@mac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thedeliberativevoice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070100" y="1683976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"/>
          <p:cNvSpPr txBox="1">
            <a:spLocks/>
          </p:cNvSpPr>
          <p:nvPr/>
        </p:nvSpPr>
        <p:spPr>
          <a:xfrm>
            <a:off x="3146312" y="5949697"/>
            <a:ext cx="5213577" cy="819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b="1" dirty="0">
              <a:solidFill>
                <a:srgbClr val="41AFB7"/>
              </a:solidFill>
              <a:latin typeface="Helvetica Neue Light"/>
              <a:ea typeface="MS PGothic" charset="0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100" y="301631"/>
            <a:ext cx="8172450" cy="184187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2F2B20"/>
                </a:solidFill>
              </a:rPr>
              <a:t>Naming &amp; Framing</a:t>
            </a:r>
            <a:br>
              <a:rPr lang="en-US" sz="3600" dirty="0">
                <a:solidFill>
                  <a:srgbClr val="2F2B20"/>
                </a:solidFill>
              </a:rPr>
            </a:br>
            <a:r>
              <a:rPr lang="en-US" sz="2800" dirty="0">
                <a:solidFill>
                  <a:srgbClr val="2F2B20"/>
                </a:solidFill>
              </a:rPr>
              <a:t>Preparing Local Dialogue Resources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2917" y="4855581"/>
            <a:ext cx="4466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CIVIC &amp; Racial Understanding IST </a:t>
            </a:r>
          </a:p>
          <a:p>
            <a:pPr algn="ctr"/>
            <a:r>
              <a:rPr lang="en-US" sz="2000" b="1" dirty="0"/>
              <a:t>Gainesville, FL</a:t>
            </a:r>
          </a:p>
          <a:p>
            <a:pPr algn="ctr"/>
            <a:r>
              <a:rPr lang="en-US" sz="2000" b="1" dirty="0"/>
              <a:t>February 26,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523D3-6530-B049-8217-E93D136C6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121" y="2222932"/>
            <a:ext cx="4413378" cy="6543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154866-81A2-8E42-827F-9B09D1509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374" y="2063232"/>
            <a:ext cx="4596104" cy="9737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2B9563-EE59-3E44-AF4D-9D5D250A0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934" y="3066322"/>
            <a:ext cx="2000332" cy="16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F70B-C88F-F545-838F-79B5C428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0ABB9-5A05-5047-9E57-F6FEC7F26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Knowledge </a:t>
            </a:r>
            <a:r>
              <a:rPr lang="en-US" dirty="0"/>
              <a:t>- What could be done to better educate people?</a:t>
            </a:r>
          </a:p>
          <a:p>
            <a:r>
              <a:rPr lang="en-US" b="1" dirty="0"/>
              <a:t>Organization</a:t>
            </a:r>
            <a:r>
              <a:rPr lang="en-US" dirty="0"/>
              <a:t> – What could be done to bring people and organizations together to address this community issue?</a:t>
            </a:r>
          </a:p>
          <a:p>
            <a:r>
              <a:rPr lang="en-US" b="1" dirty="0"/>
              <a:t>Fairness</a:t>
            </a:r>
            <a:r>
              <a:rPr lang="en-US" dirty="0"/>
              <a:t> – How will we make sure people are not negatively impacted while we solve this problem?</a:t>
            </a:r>
          </a:p>
          <a:p>
            <a:r>
              <a:rPr lang="en-US" dirty="0"/>
              <a:t>Each option needs a name that reflects the underlying value of the actions.</a:t>
            </a:r>
          </a:p>
          <a:p>
            <a:r>
              <a:rPr lang="en-US" dirty="0"/>
              <a:t>Try to identify four or five actions and corresponding drawbacks for each option.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FCEFC-6CC9-074A-AF78-D05FFA01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&amp; Drawbacks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DA26B-5A28-2040-B51C-CBBF253AC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Action: </a:t>
            </a:r>
            <a:r>
              <a:rPr lang="en-US" dirty="0"/>
              <a:t>Beef up and expand the use of neighborhood crime watch programs.</a:t>
            </a:r>
          </a:p>
          <a:p>
            <a:r>
              <a:rPr lang="en-US" b="1" dirty="0"/>
              <a:t>Drawback: </a:t>
            </a:r>
            <a:r>
              <a:rPr lang="en-US" dirty="0"/>
              <a:t>This might erode community trust and neighbors could end up targeting people based on racial, ethnic, or religious biases.</a:t>
            </a:r>
          </a:p>
          <a:p>
            <a:r>
              <a:rPr lang="en-US" b="1" dirty="0"/>
              <a:t>Key Questions</a:t>
            </a:r>
          </a:p>
          <a:p>
            <a:pPr lvl="1"/>
            <a:r>
              <a:rPr lang="en-US" dirty="0"/>
              <a:t>Is this action clear?</a:t>
            </a:r>
          </a:p>
          <a:p>
            <a:pPr lvl="1"/>
            <a:r>
              <a:rPr lang="en-US" dirty="0"/>
              <a:t>Who would do it?</a:t>
            </a:r>
          </a:p>
          <a:p>
            <a:pPr lvl="1"/>
            <a:r>
              <a:rPr lang="en-US" dirty="0"/>
              <a:t>Does it respond directly to the main concern of this option?</a:t>
            </a:r>
          </a:p>
          <a:p>
            <a:pPr lvl="1"/>
            <a:r>
              <a:rPr lang="en-US" dirty="0"/>
              <a:t>Does the drawback assume the action works? Drawbacks require that we put on our “opposite hats” and think about those who oppose the action or general option.</a:t>
            </a:r>
          </a:p>
        </p:txBody>
      </p:sp>
    </p:spTree>
    <p:extLst>
      <p:ext uri="{BB962C8B-B14F-4D97-AF65-F5344CB8AC3E}">
        <p14:creationId xmlns:p14="http://schemas.microsoft.com/office/powerpoint/2010/main" val="9513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9A80-478D-834D-988F-00DADC95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Guides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DFC0A-4D9C-E04E-BB19-B6BA228DB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Elements</a:t>
            </a:r>
          </a:p>
          <a:p>
            <a:pPr lvl="1"/>
            <a:r>
              <a:rPr lang="en-US" dirty="0"/>
              <a:t>A Title that reflects the inherent tension in the issue</a:t>
            </a:r>
          </a:p>
          <a:p>
            <a:pPr lvl="1"/>
            <a:r>
              <a:rPr lang="en-US" dirty="0"/>
              <a:t>An Introduction that explains the issue and why something should be done about it.</a:t>
            </a:r>
          </a:p>
          <a:p>
            <a:pPr lvl="1"/>
            <a:r>
              <a:rPr lang="en-US" dirty="0"/>
              <a:t>Descriptions of each Option for dealing with the issue.</a:t>
            </a:r>
          </a:p>
          <a:p>
            <a:pPr lvl="1"/>
            <a:r>
              <a:rPr lang="en-US" dirty="0"/>
              <a:t>An Option Subsection providing examples of what could be done or </a:t>
            </a:r>
            <a:r>
              <a:rPr lang="en-US" b="1" dirty="0"/>
              <a:t>Action</a:t>
            </a:r>
            <a:r>
              <a:rPr lang="en-US" dirty="0"/>
              <a:t>s.</a:t>
            </a:r>
          </a:p>
          <a:p>
            <a:pPr lvl="1"/>
            <a:r>
              <a:rPr lang="en-US" dirty="0"/>
              <a:t>A Second Subsection including examples of </a:t>
            </a:r>
            <a:r>
              <a:rPr lang="en-US" b="1" dirty="0"/>
              <a:t>Drawbacks or Tradeoffs </a:t>
            </a:r>
            <a:r>
              <a:rPr lang="en-US" dirty="0"/>
              <a:t>for each action.</a:t>
            </a:r>
          </a:p>
        </p:txBody>
      </p:sp>
    </p:spTree>
    <p:extLst>
      <p:ext uri="{BB962C8B-B14F-4D97-AF65-F5344CB8AC3E}">
        <p14:creationId xmlns:p14="http://schemas.microsoft.com/office/powerpoint/2010/main" val="38471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140F-AE75-6344-AFF5-A22A44DB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the Issue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58976-E184-524B-9C53-AD66957D1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Issue guides can be as simple as a table mat size piece of paper with an introduction to the issue and the three options with their actions and drawbacks.</a:t>
            </a:r>
          </a:p>
          <a:p>
            <a:r>
              <a:rPr lang="en-US" dirty="0"/>
              <a:t>Most issue guides provide a fair and balanced description of the issue with some graphic material. The underlying question is, </a:t>
            </a:r>
            <a:r>
              <a:rPr lang="en-US" b="1" i="1" dirty="0"/>
              <a:t>“What should we do about this issue?”</a:t>
            </a:r>
          </a:p>
          <a:p>
            <a:r>
              <a:rPr lang="en-US" dirty="0"/>
              <a:t>Prepare a brief introduction for each option. ”This option might appeal to people who are concerned about the fiscal health of the community….”</a:t>
            </a:r>
          </a:p>
          <a:p>
            <a:r>
              <a:rPr lang="en-US" dirty="0"/>
              <a:t>List the actions and drawbacks.</a:t>
            </a:r>
          </a:p>
          <a:p>
            <a:r>
              <a:rPr lang="en-US" dirty="0"/>
              <a:t>Encourage participants to reflect on their deliberation of the three options. Provide a series of questions focused on the possibility of discerning some agreement or common ground.</a:t>
            </a:r>
          </a:p>
        </p:txBody>
      </p:sp>
    </p:spTree>
    <p:extLst>
      <p:ext uri="{BB962C8B-B14F-4D97-AF65-F5344CB8AC3E}">
        <p14:creationId xmlns:p14="http://schemas.microsoft.com/office/powerpoint/2010/main" val="8989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29CB627-F5DC-0946-ADDB-9908815E13C3}"/>
              </a:ext>
            </a:extLst>
          </p:cNvPr>
          <p:cNvSpPr/>
          <p:nvPr/>
        </p:nvSpPr>
        <p:spPr>
          <a:xfrm>
            <a:off x="7809723" y="1959429"/>
            <a:ext cx="3321697" cy="18567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CAC46DB-794C-CE45-896C-362A88BB7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738" y="391884"/>
            <a:ext cx="13034148" cy="50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341F6872-6812-C14D-8800-813B980E6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58" y="979713"/>
            <a:ext cx="6525965" cy="50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0736C7-0C7C-DD4E-8561-1EEB9FBB71E9}"/>
              </a:ext>
            </a:extLst>
          </p:cNvPr>
          <p:cNvSpPr txBox="1"/>
          <p:nvPr/>
        </p:nvSpPr>
        <p:spPr>
          <a:xfrm>
            <a:off x="7809723" y="1978089"/>
            <a:ext cx="3303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good dialogue framing resource to use for water-related. Issues in your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Lara Milligan can speak to this issue guide.</a:t>
            </a:r>
          </a:p>
        </p:txBody>
      </p:sp>
    </p:spTree>
    <p:extLst>
      <p:ext uri="{BB962C8B-B14F-4D97-AF65-F5344CB8AC3E}">
        <p14:creationId xmlns:p14="http://schemas.microsoft.com/office/powerpoint/2010/main" val="24098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1E4ADA-69B4-7041-8ED9-435ED50D0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89079"/>
              </p:ext>
            </p:extLst>
          </p:nvPr>
        </p:nvGraphicFramePr>
        <p:xfrm>
          <a:off x="2236714" y="1181935"/>
          <a:ext cx="7980306" cy="4989645"/>
        </p:xfrm>
        <a:graphic>
          <a:graphicData uri="http://schemas.openxmlformats.org/drawingml/2006/table">
            <a:tbl>
              <a:tblPr/>
              <a:tblGrid>
                <a:gridCol w="2660102">
                  <a:extLst>
                    <a:ext uri="{9D8B030D-6E8A-4147-A177-3AD203B41FA5}">
                      <a16:colId xmlns:a16="http://schemas.microsoft.com/office/drawing/2014/main" val="105371564"/>
                    </a:ext>
                  </a:extLst>
                </a:gridCol>
                <a:gridCol w="2660102">
                  <a:extLst>
                    <a:ext uri="{9D8B030D-6E8A-4147-A177-3AD203B41FA5}">
                      <a16:colId xmlns:a16="http://schemas.microsoft.com/office/drawing/2014/main" val="1069883329"/>
                    </a:ext>
                  </a:extLst>
                </a:gridCol>
                <a:gridCol w="2660102">
                  <a:extLst>
                    <a:ext uri="{9D8B030D-6E8A-4147-A177-3AD203B41FA5}">
                      <a16:colId xmlns:a16="http://schemas.microsoft.com/office/drawing/2014/main" val="689943878"/>
                    </a:ext>
                  </a:extLst>
                </a:gridCol>
              </a:tblGrid>
              <a:tr h="3028277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Avenir" panose="02000503020000020003" pitchFamily="2" charset="0"/>
                        </a:rPr>
                        <a:t>Five parts of a deliberative issue framework </a:t>
                      </a:r>
                      <a:endParaRPr lang="en-US" sz="1400" b="1" dirty="0">
                        <a:effectLst/>
                      </a:endParaRPr>
                    </a:p>
                    <a:p>
                      <a:r>
                        <a:rPr lang="en-US" sz="1200" dirty="0">
                          <a:effectLst/>
                          <a:latin typeface="Avenir" panose="02000503020000020003" pitchFamily="2" charset="0"/>
                        </a:rPr>
                        <a:t>After completing this process, you’ll have a water issue framework with five parts. </a:t>
                      </a:r>
                    </a:p>
                    <a:p>
                      <a:endParaRPr lang="en-US" sz="1200" dirty="0">
                        <a:effectLst/>
                      </a:endParaRPr>
                    </a:p>
                    <a:p>
                      <a:r>
                        <a:rPr lang="en-US" sz="1100" b="0" dirty="0">
                          <a:effectLst/>
                          <a:latin typeface="Avenir" panose="02000503020000020003" pitchFamily="2" charset="0"/>
                        </a:rPr>
                        <a:t>Parts 1 &amp; 2 Part 3 </a:t>
                      </a:r>
                    </a:p>
                    <a:p>
                      <a:endParaRPr lang="en-US" sz="1400" dirty="0">
                        <a:effectLst/>
                      </a:endParaRPr>
                    </a:p>
                    <a:p>
                      <a:r>
                        <a:rPr lang="en-US" sz="1100" b="0" dirty="0">
                          <a:effectLst/>
                          <a:latin typeface="Avenir" panose="02000503020000020003" pitchFamily="2" charset="0"/>
                        </a:rPr>
                        <a:t>Parts 4 &amp; 5 </a:t>
                      </a:r>
                      <a:endParaRPr lang="en-US" sz="1400" dirty="0">
                        <a:effectLst/>
                      </a:endParaRPr>
                    </a:p>
                  </a:txBody>
                  <a:tcPr marL="70844" marR="70844" marT="35422" marB="354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2B89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Through these steps, you’ll complete five parts of an issue framework and finish with a simple guide that you can use to structure deliberative forums. </a:t>
                      </a:r>
                      <a:endParaRPr lang="en-US" sz="1200" dirty="0">
                        <a:effectLst/>
                      </a:endParaRPr>
                    </a:p>
                    <a:p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1. Title </a:t>
                      </a:r>
                      <a:endParaRPr lang="en-US" sz="1200" dirty="0">
                        <a:effectLst/>
                      </a:endParaRPr>
                    </a:p>
                    <a:p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2. Introduction that explains the issue </a:t>
                      </a:r>
                      <a:endParaRPr lang="en-US" sz="1200" dirty="0">
                        <a:effectLst/>
                      </a:endParaRPr>
                    </a:p>
                    <a:p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3. Descriptions of each of three or four options (strategies) for dealing with the is- sue—including potential downsides to taking that approach </a:t>
                      </a:r>
                      <a:endParaRPr lang="en-US" sz="1200" dirty="0">
                        <a:effectLst/>
                      </a:endParaRPr>
                    </a:p>
                    <a:p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4. Examples of actions that fit with each option</a:t>
                      </a:r>
                      <a:br>
                        <a:rPr lang="en-US" sz="1200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5. Examples of drawbacks or tradeoffs to each action </a:t>
                      </a:r>
                      <a:endParaRPr lang="en-US" sz="1200" dirty="0">
                        <a:effectLst/>
                      </a:endParaRPr>
                    </a:p>
                  </a:txBody>
                  <a:tcPr marL="70844" marR="70844" marT="35422" marB="35422" anchor="ctr">
                    <a:lnL w="63500" cap="flat" cmpd="sng" algn="ctr">
                      <a:solidFill>
                        <a:srgbClr val="2B89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0844" marR="70844" marT="35422" marB="354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443003"/>
                  </a:ext>
                </a:extLst>
              </a:tr>
              <a:tr h="289942">
                <a:tc gridSpan="3">
                  <a:txBody>
                    <a:bodyPr/>
                    <a:lstStyle/>
                    <a:p>
                      <a:r>
                        <a:rPr lang="en-US" sz="900" b="0">
                          <a:effectLst/>
                          <a:latin typeface="Avenir" panose="02000503020000020003" pitchFamily="2" charset="0"/>
                        </a:rPr>
                        <a:t>Issue Title &amp; Description </a:t>
                      </a:r>
                      <a:endParaRPr lang="en-US" sz="1400">
                        <a:effectLst/>
                      </a:endParaRPr>
                    </a:p>
                  </a:txBody>
                  <a:tcPr marL="70844" marR="70844" marT="35422" marB="35422" anchor="ctr">
                    <a:lnL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495485"/>
                  </a:ext>
                </a:extLst>
              </a:tr>
              <a:tr h="289942">
                <a:tc>
                  <a:txBody>
                    <a:bodyPr/>
                    <a:lstStyle/>
                    <a:p>
                      <a:r>
                        <a:rPr lang="en-US" sz="900" b="0">
                          <a:effectLst/>
                          <a:latin typeface="Avenir" panose="02000503020000020003" pitchFamily="2" charset="0"/>
                        </a:rPr>
                        <a:t>Option 1 </a:t>
                      </a:r>
                      <a:endParaRPr lang="en-US" sz="1400">
                        <a:effectLst/>
                      </a:endParaRPr>
                    </a:p>
                  </a:txBody>
                  <a:tcPr marL="70844" marR="70844" marT="35422" marB="35422" anchor="ctr">
                    <a:lnL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823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>
                          <a:effectLst/>
                          <a:latin typeface="Avenir" panose="02000503020000020003" pitchFamily="2" charset="0"/>
                        </a:rPr>
                        <a:t>Option 2 </a:t>
                      </a:r>
                      <a:endParaRPr lang="en-US" sz="1400">
                        <a:effectLst/>
                      </a:endParaRPr>
                    </a:p>
                  </a:txBody>
                  <a:tcPr marL="70844" marR="70844" marT="35422" marB="35422" anchor="ctr">
                    <a:lnL w="7823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1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>
                          <a:effectLst/>
                          <a:latin typeface="Avenir" panose="02000503020000020003" pitchFamily="2" charset="0"/>
                        </a:rPr>
                        <a:t>Option 3 </a:t>
                      </a:r>
                      <a:endParaRPr lang="en-US" sz="1400">
                        <a:effectLst/>
                      </a:endParaRPr>
                    </a:p>
                  </a:txBody>
                  <a:tcPr marL="70844" marR="70844" marT="35422" marB="35422" anchor="ctr">
                    <a:lnL w="1251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974445"/>
                  </a:ext>
                </a:extLst>
              </a:tr>
              <a:tr h="1136182"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  <a:latin typeface="Avenir" panose="02000503020000020003" pitchFamily="2" charset="0"/>
                        </a:rPr>
                        <a:t>Action Example &amp;Tradeoff </a:t>
                      </a:r>
                    </a:p>
                    <a:p>
                      <a:r>
                        <a:rPr lang="en-US" sz="1200" b="0" dirty="0">
                          <a:effectLst/>
                          <a:latin typeface="Avenir" panose="02000503020000020003" pitchFamily="2" charset="0"/>
                        </a:rPr>
                        <a:t>Action Example &amp;Tradeoff </a:t>
                      </a:r>
                    </a:p>
                    <a:p>
                      <a:r>
                        <a:rPr lang="en-US" sz="1200" b="0" dirty="0">
                          <a:effectLst/>
                          <a:latin typeface="Avenir" panose="02000503020000020003" pitchFamily="2" charset="0"/>
                        </a:rPr>
                        <a:t>Action Example &amp;Tradeoff </a:t>
                      </a:r>
                    </a:p>
                    <a:p>
                      <a:r>
                        <a:rPr lang="en-US" sz="1200" b="0" dirty="0">
                          <a:effectLst/>
                          <a:latin typeface="Avenir" panose="02000503020000020003" pitchFamily="2" charset="0"/>
                        </a:rPr>
                        <a:t>Action Example &amp;Tradeoff </a:t>
                      </a:r>
                    </a:p>
                    <a:p>
                      <a:r>
                        <a:rPr lang="en-US" sz="1200" b="0" dirty="0">
                          <a:effectLst/>
                          <a:latin typeface="Avenir" panose="02000503020000020003" pitchFamily="2" charset="0"/>
                        </a:rPr>
                        <a:t>Action Example &amp;Tradeoff </a:t>
                      </a:r>
                      <a:endParaRPr lang="en-US" sz="1200" dirty="0">
                        <a:effectLst/>
                      </a:endParaRPr>
                    </a:p>
                  </a:txBody>
                  <a:tcPr marL="70844" marR="70844" marT="35422" marB="35422" anchor="ctr">
                    <a:lnL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823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effectLst/>
                        <a:latin typeface="Avenir" panose="02000503020000020003" pitchFamily="2" charset="0"/>
                      </a:endParaRPr>
                    </a:p>
                    <a:p>
                      <a:r>
                        <a:rPr lang="en-US" sz="1200" b="0" dirty="0">
                          <a:effectLst/>
                          <a:latin typeface="Avenir" panose="02000503020000020003" pitchFamily="2" charset="0"/>
                        </a:rPr>
                        <a:t>Action Example &amp;Tradeoff </a:t>
                      </a:r>
                    </a:p>
                    <a:p>
                      <a:r>
                        <a:rPr lang="en-US" sz="1200" b="0" dirty="0">
                          <a:effectLst/>
                          <a:latin typeface="Avenir" panose="02000503020000020003" pitchFamily="2" charset="0"/>
                        </a:rPr>
                        <a:t>Action Example &amp;Tradeoff </a:t>
                      </a:r>
                    </a:p>
                    <a:p>
                      <a:r>
                        <a:rPr lang="en-US" sz="1200" b="0" dirty="0">
                          <a:effectLst/>
                          <a:latin typeface="Avenir" panose="02000503020000020003" pitchFamily="2" charset="0"/>
                        </a:rPr>
                        <a:t>Action Example &amp;Tradeoff </a:t>
                      </a:r>
                    </a:p>
                    <a:p>
                      <a:r>
                        <a:rPr lang="en-US" sz="1200" b="0" dirty="0">
                          <a:effectLst/>
                          <a:latin typeface="Avenir" panose="02000503020000020003" pitchFamily="2" charset="0"/>
                        </a:rPr>
                        <a:t>Action Example &amp;Tradeoff </a:t>
                      </a:r>
                    </a:p>
                    <a:p>
                      <a:r>
                        <a:rPr lang="en-US" sz="1200" b="0" dirty="0">
                          <a:effectLst/>
                          <a:latin typeface="Avenir" panose="02000503020000020003" pitchFamily="2" charset="0"/>
                        </a:rPr>
                        <a:t>Action Example &amp;Tradeoff </a:t>
                      </a:r>
                      <a:endParaRPr lang="en-US" sz="1200" dirty="0">
                        <a:effectLst/>
                      </a:endParaRPr>
                    </a:p>
                    <a:p>
                      <a:endParaRPr lang="en-US" sz="1400" dirty="0">
                        <a:effectLst/>
                      </a:endParaRPr>
                    </a:p>
                  </a:txBody>
                  <a:tcPr marL="70844" marR="70844" marT="35422" marB="35422" anchor="ctr">
                    <a:lnL w="7823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1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  <a:latin typeface="Avenir" panose="02000503020000020003" pitchFamily="2" charset="0"/>
                        </a:rPr>
                        <a:t>Action Example &amp;Tradeoff </a:t>
                      </a:r>
                    </a:p>
                    <a:p>
                      <a:r>
                        <a:rPr lang="en-US" sz="1200" b="0" dirty="0">
                          <a:effectLst/>
                          <a:latin typeface="Avenir" panose="02000503020000020003" pitchFamily="2" charset="0"/>
                        </a:rPr>
                        <a:t>Action Example &amp;Tradeoff </a:t>
                      </a:r>
                    </a:p>
                    <a:p>
                      <a:r>
                        <a:rPr lang="en-US" sz="1200" b="0" dirty="0">
                          <a:effectLst/>
                          <a:latin typeface="Avenir" panose="02000503020000020003" pitchFamily="2" charset="0"/>
                        </a:rPr>
                        <a:t>Action Example &amp;Tradeoff </a:t>
                      </a:r>
                    </a:p>
                    <a:p>
                      <a:r>
                        <a:rPr lang="en-US" sz="1200" b="0" dirty="0">
                          <a:effectLst/>
                          <a:latin typeface="Avenir" panose="02000503020000020003" pitchFamily="2" charset="0"/>
                        </a:rPr>
                        <a:t>Action Example &amp;Tradeoff </a:t>
                      </a:r>
                    </a:p>
                    <a:p>
                      <a:r>
                        <a:rPr lang="en-US" sz="1200" b="0" dirty="0">
                          <a:effectLst/>
                          <a:latin typeface="Avenir" panose="02000503020000020003" pitchFamily="2" charset="0"/>
                        </a:rPr>
                        <a:t>Action Example &amp;Tradeoff </a:t>
                      </a:r>
                      <a:endParaRPr lang="en-US" sz="1200" dirty="0">
                        <a:effectLst/>
                      </a:endParaRPr>
                    </a:p>
                    <a:p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</a:txBody>
                  <a:tcPr marL="70844" marR="70844" marT="35422" marB="35422" anchor="ctr">
                    <a:lnL w="1251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A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1641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7F71AF-1018-6943-BAD4-A018DAC0001E}"/>
              </a:ext>
            </a:extLst>
          </p:cNvPr>
          <p:cNvSpPr txBox="1"/>
          <p:nvPr/>
        </p:nvSpPr>
        <p:spPr>
          <a:xfrm>
            <a:off x="2640564" y="597160"/>
            <a:ext cx="6764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Five-part Issue Framework</a:t>
            </a:r>
          </a:p>
        </p:txBody>
      </p:sp>
    </p:spTree>
    <p:extLst>
      <p:ext uri="{BB962C8B-B14F-4D97-AF65-F5344CB8AC3E}">
        <p14:creationId xmlns:p14="http://schemas.microsoft.com/office/powerpoint/2010/main" val="2963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9A115-A147-E44A-BE44-CB0D037E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A8D9A-8DCB-DD4B-88FF-41BDD592C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Having given equal time to each of the options, did you sense there were any specific areas of agreement? Did we discover any common ground?</a:t>
            </a:r>
          </a:p>
          <a:p>
            <a:r>
              <a:rPr lang="en-US" dirty="0"/>
              <a:t>Could you identify particular tensions where more information and dialogue would be beneficial?</a:t>
            </a:r>
          </a:p>
          <a:p>
            <a:r>
              <a:rPr lang="en-US" dirty="0"/>
              <a:t>Who was not at the table?</a:t>
            </a:r>
          </a:p>
          <a:p>
            <a:r>
              <a:rPr lang="en-US" dirty="0"/>
              <a:t>What recommendations might we agree on conveying to community decision-makers?</a:t>
            </a:r>
          </a:p>
        </p:txBody>
      </p:sp>
    </p:spTree>
    <p:extLst>
      <p:ext uri="{BB962C8B-B14F-4D97-AF65-F5344CB8AC3E}">
        <p14:creationId xmlns:p14="http://schemas.microsoft.com/office/powerpoint/2010/main" val="24374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853B-696F-E042-9889-8FB5DBA7F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Post-forum Questionnaire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224E8-9892-8B41-B891-8B4892DAE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 questionnaire with Likert Scale responses and open-ended questions provides individuals with a way to anonymously respond to the forum experience. </a:t>
            </a:r>
          </a:p>
          <a:p>
            <a:r>
              <a:rPr lang="en-US" dirty="0"/>
              <a:t>CIVIC provided a pre and post-forum questionnaire for last evening’s deliberative forum.</a:t>
            </a:r>
          </a:p>
        </p:txBody>
      </p:sp>
    </p:spTree>
    <p:extLst>
      <p:ext uri="{BB962C8B-B14F-4D97-AF65-F5344CB8AC3E}">
        <p14:creationId xmlns:p14="http://schemas.microsoft.com/office/powerpoint/2010/main" val="8284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25303-7037-3440-9265-10A2071B9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&amp; Framing Practice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840AA-F152-CA46-A420-FAFC07A30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5500" b="1" dirty="0"/>
              <a:t>How should extension agents take advantage of community resources to advance their work?</a:t>
            </a:r>
            <a:endParaRPr lang="en-US" sz="5500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sz="3200" b="1" dirty="0"/>
              <a:t>Four Steps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2:0</a:t>
            </a:r>
            <a:r>
              <a:rPr lang="en-US" b="1" dirty="0" smtClean="0">
                <a:solidFill>
                  <a:srgbClr val="0070C0"/>
                </a:solidFill>
              </a:rPr>
              <a:t>0-2:15</a:t>
            </a:r>
            <a:r>
              <a:rPr lang="en-US" dirty="0" smtClean="0"/>
              <a:t> </a:t>
            </a:r>
            <a:r>
              <a:rPr lang="en-US" dirty="0"/>
              <a:t>- Gather concerns in small groups. Think of what others might say when surveyed. Use </a:t>
            </a:r>
            <a:r>
              <a:rPr lang="en-US" i="1" dirty="0"/>
              <a:t>Capturing Community 		Views </a:t>
            </a:r>
            <a:r>
              <a:rPr lang="en-US" dirty="0"/>
              <a:t>handout. List concerns on flipcharts.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:15-2:35</a:t>
            </a:r>
            <a:r>
              <a:rPr lang="en-US" dirty="0" smtClean="0"/>
              <a:t> </a:t>
            </a:r>
            <a:r>
              <a:rPr lang="en-US" dirty="0"/>
              <a:t>- In large group review lists of concerns and identify categories. Narrow down to three </a:t>
            </a:r>
            <a:r>
              <a:rPr lang="en-US" dirty="0" smtClean="0"/>
              <a:t>approaches.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2:35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-2:55 </a:t>
            </a:r>
            <a:r>
              <a:rPr lang="en-US" dirty="0"/>
              <a:t>- Return to small groups. Each group take an approach and develop possible actions with corresponding 			drawbacks.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2:5</a:t>
            </a:r>
            <a:r>
              <a:rPr lang="en-US" b="1" dirty="0" smtClean="0">
                <a:solidFill>
                  <a:srgbClr val="0070C0"/>
                </a:solidFill>
              </a:rPr>
              <a:t>5-3:10</a:t>
            </a:r>
            <a:r>
              <a:rPr lang="en-US" dirty="0" smtClean="0"/>
              <a:t> </a:t>
            </a:r>
            <a:r>
              <a:rPr lang="en-US" dirty="0"/>
              <a:t>- Large group reviews the rough draft of a dialogue resource.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Extension Agents will maximize community Resources by…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Mitigating tribalism and seeking recognition</a:t>
            </a:r>
          </a:p>
          <a:p>
            <a:pPr lvl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</a:p>
          <a:p>
            <a:r>
              <a:rPr lang="en-US" dirty="0" smtClean="0"/>
              <a:t>Improving community perception of Extension agents’ work and affiliations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Raising resources to strengthen community </a:t>
            </a:r>
            <a:r>
              <a:rPr lang="en-US" smtClean="0"/>
              <a:t>collaborations.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9A5B-3052-B248-B93D-6C21AFC05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Problem is Suited for Public Deliberation When…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95BF48-0989-7840-BFCC-A5E71649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issue is of broad concern to the community. 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There is a decision that must be made about the issue. </a:t>
            </a:r>
            <a:endParaRPr lang="en-US" altLang="en-US" sz="4800" dirty="0">
              <a:solidFill>
                <a:schemeClr val="tx1"/>
              </a:solidFill>
            </a:endParaRPr>
          </a:p>
          <a:p>
            <a:r>
              <a:rPr lang="en-US" dirty="0"/>
              <a:t>There is lack of agreement about what is at issue. </a:t>
            </a:r>
          </a:p>
          <a:p>
            <a:r>
              <a:rPr lang="en-US" dirty="0"/>
              <a:t>There is disagreement on the cause of the problem, or the cause is not clear. </a:t>
            </a:r>
          </a:p>
          <a:p>
            <a:r>
              <a:rPr lang="en-US" dirty="0"/>
              <a:t>There is no definitive or single solution to the problem, but a decision needs to be made about what may be done. </a:t>
            </a:r>
          </a:p>
          <a:p>
            <a:r>
              <a:rPr lang="en-US" dirty="0"/>
              <a:t>Every solution involves trade-offs or downsides that involve things held valuable. </a:t>
            </a:r>
          </a:p>
          <a:p>
            <a:r>
              <a:rPr lang="en-US" dirty="0"/>
              <a:t>The problem is intractable, ongoing, or systemic. </a:t>
            </a:r>
          </a:p>
          <a:p>
            <a:r>
              <a:rPr lang="en-US" dirty="0"/>
              <a:t>People will face moral disagreements in deliberating on the issue. </a:t>
            </a:r>
          </a:p>
          <a:p>
            <a:r>
              <a:rPr lang="en-US" dirty="0"/>
              <a:t>Any solution will take multiple actors (e.g., community groups, individuals, and government).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43" name="Picture 19" descr="page11image30192192">
            <a:extLst>
              <a:ext uri="{FF2B5EF4-FFF2-40B4-BE49-F238E27FC236}">
                <a16:creationId xmlns:a16="http://schemas.microsoft.com/office/drawing/2014/main" id="{EA1E1046-0B67-6F45-B3CD-A1A409E5D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page11image30192192">
            <a:extLst>
              <a:ext uri="{FF2B5EF4-FFF2-40B4-BE49-F238E27FC236}">
                <a16:creationId xmlns:a16="http://schemas.microsoft.com/office/drawing/2014/main" id="{371191E0-2C57-4E47-927E-AD97E5EEB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08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F2B20"/>
                </a:solidFill>
              </a:rPr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/>
              <a:t>Rev. R. Gregg Kaufman</a:t>
            </a:r>
          </a:p>
          <a:p>
            <a:pPr marL="114300" indent="0">
              <a:buNone/>
            </a:pPr>
            <a:r>
              <a:rPr lang="en-US" dirty="0"/>
              <a:t>4210 Eagle Landing Parkway</a:t>
            </a:r>
          </a:p>
          <a:p>
            <a:pPr marL="114300" indent="0">
              <a:buNone/>
            </a:pPr>
            <a:r>
              <a:rPr lang="en-US" dirty="0"/>
              <a:t>Orange Park, FL 32065</a:t>
            </a:r>
          </a:p>
          <a:p>
            <a:pPr marL="0" indent="0">
              <a:buNone/>
            </a:pPr>
            <a:endParaRPr lang="en-US" sz="3200" dirty="0"/>
          </a:p>
          <a:p>
            <a:pPr marL="114300" indent="0">
              <a:buNone/>
            </a:pPr>
            <a:r>
              <a:rPr lang="en-US" dirty="0">
                <a:hlinkClick r:id="rId3"/>
              </a:rPr>
              <a:t>gkaufman8@mac.com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(478) 960-3203</a:t>
            </a:r>
          </a:p>
          <a:p>
            <a:pPr marL="114300" indent="0">
              <a:buNone/>
            </a:pPr>
            <a:r>
              <a:rPr lang="en-US" dirty="0">
                <a:hlinkClick r:id="rId4"/>
              </a:rPr>
              <a:t>www.thedeliberativevoice.com</a:t>
            </a:r>
            <a:r>
              <a:rPr lang="en-US" dirty="0"/>
              <a:t> 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468" y="3023119"/>
            <a:ext cx="2630588" cy="268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75C1-CBE5-C84D-AA5A-8B8CF2065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Team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38653-6E0E-E54D-A548-1E5EAB601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Someone who can write clearly and evenhandedly, constructing a good argument and avoiding jargon.</a:t>
            </a:r>
          </a:p>
          <a:p>
            <a:r>
              <a:rPr lang="en-US" dirty="0"/>
              <a:t>Someone who can substantively research the problem.</a:t>
            </a:r>
          </a:p>
          <a:p>
            <a:r>
              <a:rPr lang="en-US" dirty="0"/>
              <a:t>Someone knowledgeable about public opinion, its use, and limitations.</a:t>
            </a:r>
          </a:p>
          <a:p>
            <a:r>
              <a:rPr lang="en-US" dirty="0"/>
              <a:t>Someone in touch with community perspectives.</a:t>
            </a:r>
          </a:p>
          <a:p>
            <a:r>
              <a:rPr lang="en-US" dirty="0"/>
              <a:t>Someone who has experience in framing issues for public deliberation.</a:t>
            </a:r>
          </a:p>
        </p:txBody>
      </p:sp>
    </p:spTree>
    <p:extLst>
      <p:ext uri="{BB962C8B-B14F-4D97-AF65-F5344CB8AC3E}">
        <p14:creationId xmlns:p14="http://schemas.microsoft.com/office/powerpoint/2010/main" val="18839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3785-5950-8F4F-8388-F085F65C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B874F-951B-A34E-A0C9-B83CE0FEB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Community problems are “named” as ordinary people talk about what concerns them while standing in the grocery line, sitting in the bleachers, chatting after a concert, or having conversations with neighbors.</a:t>
            </a:r>
          </a:p>
          <a:p>
            <a:r>
              <a:rPr lang="en-US" dirty="0"/>
              <a:t>Discovering how people describe local issues simply involves asking </a:t>
            </a:r>
            <a:r>
              <a:rPr lang="en-US"/>
              <a:t>people to </a:t>
            </a:r>
            <a:r>
              <a:rPr lang="en-US" dirty="0"/>
              <a:t>share their concerns.</a:t>
            </a:r>
          </a:p>
        </p:txBody>
      </p:sp>
    </p:spTree>
    <p:extLst>
      <p:ext uri="{BB962C8B-B14F-4D97-AF65-F5344CB8AC3E}">
        <p14:creationId xmlns:p14="http://schemas.microsoft.com/office/powerpoint/2010/main" val="10680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AF2E-BBF7-C64E-B5A8-DA4B8E5C4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 Gathering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F505E-8E68-8E45-97D8-ABA333D99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One-to-one interviews</a:t>
            </a:r>
          </a:p>
          <a:p>
            <a:r>
              <a:rPr lang="en-US" dirty="0"/>
              <a:t>Formal surveys</a:t>
            </a:r>
          </a:p>
          <a:p>
            <a:r>
              <a:rPr lang="en-US" dirty="0"/>
              <a:t>Focus groups</a:t>
            </a:r>
          </a:p>
          <a:p>
            <a:r>
              <a:rPr lang="en-US" dirty="0"/>
              <a:t>Listening to casual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39405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0FE8-E5B4-9E48-AEE6-F63D76D0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 Gathering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BD6A0-DA7E-8148-88CA-6A915DAF1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Handout – Concern Gathering Survey</a:t>
            </a:r>
          </a:p>
          <a:p>
            <a:r>
              <a:rPr lang="en-US" dirty="0"/>
              <a:t>Keep questions simple and broad.</a:t>
            </a:r>
          </a:p>
          <a:p>
            <a:pPr lvl="1"/>
            <a:r>
              <a:rPr lang="en-US" dirty="0"/>
              <a:t>When you think about this topic what concerns you? What bothers you most personally?</a:t>
            </a:r>
          </a:p>
          <a:p>
            <a:pPr lvl="1"/>
            <a:r>
              <a:rPr lang="en-US" dirty="0"/>
              <a:t>What concerns do you hear your friends and family members – or others you don’t know well – talking about when it comes to this topic?</a:t>
            </a:r>
          </a:p>
          <a:p>
            <a:pPr lvl="1"/>
            <a:r>
              <a:rPr lang="en-US" dirty="0"/>
              <a:t>Why is this issue important for our community?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782D-B59E-2445-AD86-3EF2B8DB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Concerns &amp; Creating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C77B4-02EF-B446-8DF0-665890C41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Gather all the concerns and list them on large flipcharts.</a:t>
            </a:r>
          </a:p>
          <a:p>
            <a:pPr lvl="1"/>
            <a:r>
              <a:rPr lang="en-US" dirty="0"/>
              <a:t>For each concern ask, “What is the thing held valuable behind this concern?”</a:t>
            </a:r>
          </a:p>
          <a:p>
            <a:pPr lvl="1"/>
            <a:r>
              <a:rPr lang="en-US" dirty="0"/>
              <a:t>For example, safety, education, justice, care for the vulnerable, health, self reliance, etc.</a:t>
            </a:r>
          </a:p>
          <a:p>
            <a:r>
              <a:rPr lang="en-US" dirty="0"/>
              <a:t>Look for themes and create categories for the concerns.</a:t>
            </a:r>
          </a:p>
          <a:p>
            <a:r>
              <a:rPr lang="en-US" dirty="0"/>
              <a:t>Endeavor to integrate the themes into three options.</a:t>
            </a:r>
          </a:p>
        </p:txBody>
      </p:sp>
    </p:spTree>
    <p:extLst>
      <p:ext uri="{BB962C8B-B14F-4D97-AF65-F5344CB8AC3E}">
        <p14:creationId xmlns:p14="http://schemas.microsoft.com/office/powerpoint/2010/main" val="8753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01D5-8927-9846-B423-536577F0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Reconsider the Issue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A807-A69E-BF4B-B0B4-530DE6451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examining the concerns and determining options, the naming and framing team will have a better idea how to finalize the name for the issue.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Initial concern-gathering title. What Should We Do About Jacksonville’s Confederate Monuments?</a:t>
            </a:r>
          </a:p>
          <a:p>
            <a:pPr lvl="1"/>
            <a:r>
              <a:rPr lang="en-US" dirty="0"/>
              <a:t>Issue guide draft: What Does it Mean to be a Bold City?</a:t>
            </a:r>
          </a:p>
          <a:p>
            <a:pPr lvl="1"/>
            <a:r>
              <a:rPr lang="en-US" dirty="0"/>
              <a:t>Final Name: How Should We Convey the History of Jacksonville? Monuments, Parks, &amp; People.</a:t>
            </a:r>
          </a:p>
        </p:txBody>
      </p:sp>
    </p:spTree>
    <p:extLst>
      <p:ext uri="{BB962C8B-B14F-4D97-AF65-F5344CB8AC3E}">
        <p14:creationId xmlns:p14="http://schemas.microsoft.com/office/powerpoint/2010/main" val="35906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56927-9ED6-3442-9FB1-5AA3118A1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the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BE8CD-359B-A54B-8256-CF7F10980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key questions:</a:t>
            </a:r>
          </a:p>
          <a:p>
            <a:pPr lvl="1"/>
            <a:r>
              <a:rPr lang="en-US" dirty="0"/>
              <a:t>What concerns you about this issue?</a:t>
            </a:r>
          </a:p>
          <a:p>
            <a:pPr lvl="1"/>
            <a:r>
              <a:rPr lang="en-US" dirty="0"/>
              <a:t>Given those concerns, what would you do about it?</a:t>
            </a:r>
          </a:p>
          <a:p>
            <a:pPr lvl="1"/>
            <a:r>
              <a:rPr lang="en-US" dirty="0"/>
              <a:t>If that worked to ease your concerns, what are the downsides or trade-offs you might then have to tolerate?</a:t>
            </a:r>
          </a:p>
          <a:p>
            <a:pPr lvl="2"/>
            <a:r>
              <a:rPr lang="en-US" dirty="0"/>
              <a:t>Answers to these questions offer a good starting place to introduce the option in the issue guide. </a:t>
            </a:r>
            <a:r>
              <a:rPr lang="en-US"/>
              <a:t>“People </a:t>
            </a:r>
            <a:r>
              <a:rPr lang="en-US" dirty="0"/>
              <a:t>who favor this option are most concerned about….They want to address the problem by….They are willing to give up or trade off….in order to move forward.”</a:t>
            </a:r>
          </a:p>
        </p:txBody>
      </p:sp>
    </p:spTree>
    <p:extLst>
      <p:ext uri="{BB962C8B-B14F-4D97-AF65-F5344CB8AC3E}">
        <p14:creationId xmlns:p14="http://schemas.microsoft.com/office/powerpoint/2010/main" val="24862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{BE2CEAA8-9ECD-8249-AB33-0074A7BBE768}tf10001064</Template>
  <TotalTime>334</TotalTime>
  <Words>1307</Words>
  <Application>Microsoft Office PowerPoint</Application>
  <PresentationFormat>Widescreen</PresentationFormat>
  <Paragraphs>146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MS PGothic</vt:lpstr>
      <vt:lpstr>Arial</vt:lpstr>
      <vt:lpstr>Avenir</vt:lpstr>
      <vt:lpstr>Calibri</vt:lpstr>
      <vt:lpstr>Cambria</vt:lpstr>
      <vt:lpstr>Garamond</vt:lpstr>
      <vt:lpstr>Helvetica Neue Light</vt:lpstr>
      <vt:lpstr>Organic</vt:lpstr>
      <vt:lpstr>Naming &amp; Framing Preparing Local Dialogue Resources</vt:lpstr>
      <vt:lpstr>A Problem is Suited for Public Deliberation When…</vt:lpstr>
      <vt:lpstr>Framing Team Roles</vt:lpstr>
      <vt:lpstr>Naming</vt:lpstr>
      <vt:lpstr>Concern Gathering</vt:lpstr>
      <vt:lpstr>Concern Gathering Questions</vt:lpstr>
      <vt:lpstr>Examining Concerns &amp; Creating Options</vt:lpstr>
      <vt:lpstr>Reconsider the Issue Name</vt:lpstr>
      <vt:lpstr>Describing the Options</vt:lpstr>
      <vt:lpstr>Option Examples</vt:lpstr>
      <vt:lpstr>Actions &amp; Drawbacks</vt:lpstr>
      <vt:lpstr>Issue Guides</vt:lpstr>
      <vt:lpstr>Writing the Issue Guide</vt:lpstr>
      <vt:lpstr>PowerPoint Presentation</vt:lpstr>
      <vt:lpstr>PowerPoint Presentation</vt:lpstr>
      <vt:lpstr>Reflection</vt:lpstr>
      <vt:lpstr>Post-forum Questionnaire</vt:lpstr>
      <vt:lpstr>Naming &amp; Framing Practice Session</vt:lpstr>
      <vt:lpstr>Extension Agents will maximize community Resources by…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Naming &amp; Framing Preparing Local Dialogue Resources</dc:title>
  <dc:creator>Microsoft Office User</dc:creator>
  <cp:lastModifiedBy>if-svc-forestry</cp:lastModifiedBy>
  <cp:revision>20</cp:revision>
  <cp:lastPrinted>2019-02-23T15:12:13Z</cp:lastPrinted>
  <dcterms:created xsi:type="dcterms:W3CDTF">2019-02-12T17:49:00Z</dcterms:created>
  <dcterms:modified xsi:type="dcterms:W3CDTF">2019-02-26T21:42:32Z</dcterms:modified>
</cp:coreProperties>
</file>