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embeddedFontLst>
    <p:embeddedFont>
      <p:font typeface="Happy Monkey" panose="020B0604020202020204" charset="0"/>
      <p:regular r:id="rId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6A906B-0202-43F4-83CC-DAAC1A86E5CA}">
  <a:tblStyle styleId="{FF6A906B-0202-43F4-83CC-DAAC1A86E5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104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4d20c05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d4d20c055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d4d20c055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d4d20c055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d4d20c055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d4d20c055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d4d20c055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d4d20c055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d4d20c055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d4d20c055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d4d20c055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d4d20c055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4d20c055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d4d20c055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d4d20c055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d4d20c055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d4d20c05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d4d20c05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d4d20c05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d4d20c055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d4d20c055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d4d20c055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angutangang.or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hyperlink" Target="http://www.youtube.com/watch?v=yam5sh9w7U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181150"/>
            <a:ext cx="8520600" cy="16161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The Environmental Costs of Palm Oil Production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1976250" y="2834125"/>
            <a:ext cx="5191500" cy="578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By Gigi Finn 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6113" y="3412825"/>
            <a:ext cx="1511775" cy="142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Conservation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8538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➢"/>
            </a:pPr>
            <a:r>
              <a:rPr lang="en" b="1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Conservation</a:t>
            </a: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a general term used to describe protection and preservation of natural areas and species.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➢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 what do those three conservation points in the video actually mean?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➢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Avoiding palm oil means simply buying less from companies that use it or its </a:t>
            </a:r>
            <a:r>
              <a:rPr lang="en" b="1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derivatives</a:t>
            </a: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 </a:t>
            </a: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(ingredients made from it).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➢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Pressing for sustainability means talking to these companies and telling them that they are destroying rainforest. 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➢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Spreading the word means telling your family and friends about the issue. Tonight, tell your parents, and see if you can tell three of your friends!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 rotWithShape="1">
          <a:blip r:embed="rId4">
            <a:alphaModFix/>
          </a:blip>
          <a:srcRect l="20861"/>
          <a:stretch/>
        </p:blipFill>
        <p:spPr>
          <a:xfrm>
            <a:off x="4437024" y="1265400"/>
            <a:ext cx="3999899" cy="3067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311700" y="437000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Research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6054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Your teacher will now pass out the articles again. The other side of the paper is your homework.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951" y="1152475"/>
            <a:ext cx="4067501" cy="22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ctrTitle"/>
          </p:nvPr>
        </p:nvSpPr>
        <p:spPr>
          <a:xfrm>
            <a:off x="538325" y="723950"/>
            <a:ext cx="8165100" cy="16161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Thanks for saving the rainforest today!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1"/>
          </p:nvPr>
        </p:nvSpPr>
        <p:spPr>
          <a:xfrm>
            <a:off x="538350" y="2376925"/>
            <a:ext cx="8165100" cy="10359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For more information, please visit </a:t>
            </a:r>
            <a:r>
              <a:rPr lang="en" u="sng">
                <a:solidFill>
                  <a:srgbClr val="2C817F"/>
                </a:solidFill>
                <a:latin typeface="Happy Monkey"/>
                <a:ea typeface="Happy Monkey"/>
                <a:cs typeface="Happy Monkey"/>
                <a:sym typeface="Happy Monkey"/>
                <a:hlinkClick r:id="rId3"/>
              </a:rPr>
              <a:t>www.orangutangang.org</a:t>
            </a:r>
            <a:endParaRPr>
              <a:solidFill>
                <a:srgbClr val="2C817F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6113" y="3412825"/>
            <a:ext cx="1511775" cy="142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467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Vocabulary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67900" cy="34164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6DC5A1"/>
              </a:solidFill>
            </a:endParaRPr>
          </a:p>
        </p:txBody>
      </p:sp>
      <p:graphicFrame>
        <p:nvGraphicFramePr>
          <p:cNvPr id="64" name="Google Shape;64;p14"/>
          <p:cNvGraphicFramePr/>
          <p:nvPr/>
        </p:nvGraphicFramePr>
        <p:xfrm>
          <a:off x="311700" y="1152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{FF6A906B-0202-43F4-83CC-DAAC1A86E5CA}</a:tableStyleId>
              </a:tblPr>
              <a:tblGrid>
                <a:gridCol w="151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87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6DC5A1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Rainforest</a:t>
                      </a:r>
                      <a:endParaRPr sz="1200" b="1">
                        <a:solidFill>
                          <a:srgbClr val="6DC5A1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DC5A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warm and wet forest</a:t>
                      </a:r>
                      <a:endParaRPr sz="1200">
                        <a:solidFill>
                          <a:srgbClr val="6DC5A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7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6DC5A1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Deforestation</a:t>
                      </a:r>
                      <a:endParaRPr sz="1200" b="1">
                        <a:solidFill>
                          <a:srgbClr val="6DC5A1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DC5A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Destruction of forests</a:t>
                      </a:r>
                      <a:endParaRPr sz="1200">
                        <a:solidFill>
                          <a:srgbClr val="6DC5A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7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6DC5A1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Palm oil</a:t>
                      </a:r>
                      <a:endParaRPr sz="1200" b="1">
                        <a:solidFill>
                          <a:srgbClr val="6DC5A1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DC5A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 oil made from palm fruit</a:t>
                      </a:r>
                      <a:endParaRPr sz="1200">
                        <a:solidFill>
                          <a:srgbClr val="6DC5A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6DC5A1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Derivative</a:t>
                      </a:r>
                      <a:endParaRPr sz="1200" b="1">
                        <a:solidFill>
                          <a:srgbClr val="6DC5A1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DC5A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Something that can be made from another substance</a:t>
                      </a:r>
                      <a:endParaRPr sz="1200">
                        <a:solidFill>
                          <a:srgbClr val="6DC5A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6DC5A1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Orangutan</a:t>
                      </a:r>
                      <a:endParaRPr sz="1200" b="1">
                        <a:solidFill>
                          <a:srgbClr val="6DC5A1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DC5A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 type of great ape which shares 97% DNA with humans</a:t>
                      </a:r>
                      <a:endParaRPr sz="1200">
                        <a:solidFill>
                          <a:srgbClr val="6DC5A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6DC5A1"/>
                          </a:solidFill>
                          <a:latin typeface="Happy Monkey"/>
                          <a:ea typeface="Happy Monkey"/>
                          <a:cs typeface="Happy Monkey"/>
                          <a:sym typeface="Happy Monkey"/>
                        </a:rPr>
                        <a:t>Conservation</a:t>
                      </a:r>
                      <a:endParaRPr sz="1200" b="1">
                        <a:solidFill>
                          <a:srgbClr val="6DC5A1"/>
                        </a:solidFill>
                        <a:latin typeface="Happy Monkey"/>
                        <a:ea typeface="Happy Monkey"/>
                        <a:cs typeface="Happy Monkey"/>
                        <a:sym typeface="Happy Monkey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6DC5A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Protection and preservation of natural areas and species</a:t>
                      </a:r>
                      <a:endParaRPr sz="1200">
                        <a:solidFill>
                          <a:srgbClr val="6DC5A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3500" marR="63500" marT="63500" marB="63500">
                    <a:lnL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2300" y="1547625"/>
            <a:ext cx="381000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Discussion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10725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Hypothesize with the person sitting next to you what a rainforest is, where rainforests are, and what might live in a rainforest.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 as a class.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025" y="1152475"/>
            <a:ext cx="3886449" cy="25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Rainforest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0846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area with high yearly rainfall and average temperatures is called a </a:t>
            </a:r>
            <a:r>
              <a:rPr lang="en" b="1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rainforest</a:t>
            </a: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rainforest is basically a warm and wet forest.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Rainforests are generally found around the equator and have incredible biodiversity.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Rainforests cover 6% of the Earth’s surface but are home to over 50% of known species.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Rainforest species include the Bornean orangutan, the tiger, and the Asian elephant.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species live on the East Asian islands of Sumatra and Borneo.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7750" y="2234950"/>
            <a:ext cx="1888125" cy="240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t="8625" r="48194"/>
          <a:stretch/>
        </p:blipFill>
        <p:spPr>
          <a:xfrm>
            <a:off x="4934650" y="422025"/>
            <a:ext cx="1713100" cy="181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5">
            <a:alphaModFix/>
          </a:blip>
          <a:srcRect l="13722" r="23589"/>
          <a:stretch/>
        </p:blipFill>
        <p:spPr>
          <a:xfrm>
            <a:off x="6647750" y="422025"/>
            <a:ext cx="1888125" cy="18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6">
            <a:alphaModFix/>
          </a:blip>
          <a:srcRect t="6032"/>
          <a:stretch/>
        </p:blipFill>
        <p:spPr>
          <a:xfrm>
            <a:off x="4934650" y="2229174"/>
            <a:ext cx="1713100" cy="24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Activity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11823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Read the article, </a:t>
            </a:r>
            <a:r>
              <a:rPr lang="en" i="1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Intelligent Orangutan,</a:t>
            </a: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then answer the questions about orangutans. Follow up by exchanging papers with the person sitting next to you and grading each others’ papers.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1750" y="1425425"/>
            <a:ext cx="381000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Discussion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9009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 in small groups what deforestation is and why it may occur.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 as a class.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410875"/>
            <a:ext cx="4405874" cy="247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Deforestation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1"/>
          </p:nvPr>
        </p:nvSpPr>
        <p:spPr>
          <a:xfrm>
            <a:off x="311700" y="1152474"/>
            <a:ext cx="3999900" cy="3991025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 b="1" dirty="0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Deforestation</a:t>
            </a:r>
            <a:r>
              <a:rPr lang="en" dirty="0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just what it sounds like- destruction of forest.</a:t>
            </a:r>
            <a:endParaRPr dirty="0"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 dirty="0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Borneo and Sumatra, rainforest is being destroyed for pulp-and-paper development, logging, and palm oil plantations.</a:t>
            </a:r>
            <a:endParaRPr dirty="0"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 b="1" dirty="0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Palm oil</a:t>
            </a:r>
            <a:r>
              <a:rPr lang="en" dirty="0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an oil derived from palm fruit.</a:t>
            </a:r>
            <a:endParaRPr dirty="0"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 dirty="0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you’re like most Americans, you probably eat and use more than 18 grams of palm oil every day, which is approximately the weight of a fully grown mouse.</a:t>
            </a:r>
            <a:endParaRPr dirty="0"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 dirty="0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Palm oil is in over 50% of grocery store products, including snack food, cleaning items, lowfat milk, pet food, and even biodiesel. </a:t>
            </a:r>
            <a:endParaRPr dirty="0"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 dirty="0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using and eating palm oil, you are indirectly destroying rainforest.</a:t>
            </a:r>
            <a:endParaRPr dirty="0"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4">
            <a:alphaModFix/>
          </a:blip>
          <a:srcRect b="2893"/>
          <a:stretch/>
        </p:blipFill>
        <p:spPr>
          <a:xfrm>
            <a:off x="4534973" y="1304875"/>
            <a:ext cx="4404278" cy="2851200"/>
          </a:xfrm>
          <a:prstGeom prst="rect">
            <a:avLst/>
          </a:prstGeom>
          <a:noFill/>
          <a:ln w="19050" cap="flat" cmpd="sng">
            <a:solidFill>
              <a:srgbClr val="A3550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 descr="Learn about the palm oil issue and how you can help with this educational video geared towards a classroom setting. Thank you for saving the rainforest today!" title="Orangutan Gang Tutelage Project Video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999900" cy="5727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C5A1"/>
                </a:solidFill>
                <a:latin typeface="Happy Monkey"/>
                <a:ea typeface="Happy Monkey"/>
                <a:cs typeface="Happy Monkey"/>
                <a:sym typeface="Happy Monkey"/>
              </a:rPr>
              <a:t>Discussion</a:t>
            </a:r>
            <a:endParaRPr>
              <a:solidFill>
                <a:srgbClr val="6DC5A1"/>
              </a:solidFill>
              <a:latin typeface="Happy Monkey"/>
              <a:ea typeface="Happy Monkey"/>
              <a:cs typeface="Happy Monkey"/>
              <a:sym typeface="Happy Monkey"/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2809800"/>
          </a:xfrm>
          <a:prstGeom prst="rect">
            <a:avLst/>
          </a:prstGeom>
          <a:solidFill>
            <a:srgbClr val="A35505">
              <a:alpha val="81540"/>
            </a:srgb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small groups, discuss what the three points from the video.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200"/>
              <a:buFont typeface="Times New Roman"/>
              <a:buChar char="◆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avoiding palm oil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200"/>
              <a:buFont typeface="Times New Roman"/>
              <a:buChar char="◆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pressing for sustainability 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200"/>
              <a:buFont typeface="Times New Roman"/>
              <a:buChar char="◆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spreading the word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Hypothesize what you can do to accomplish each one.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Clr>
                <a:srgbClr val="6DC5A1"/>
              </a:buClr>
              <a:buSzPts val="1400"/>
              <a:buFont typeface="Times New Roman"/>
              <a:buChar char="➔"/>
            </a:pPr>
            <a:r>
              <a:rPr lang="en">
                <a:solidFill>
                  <a:srgbClr val="6DC5A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Discuss as a class how your efforts would help save the rainforest.</a:t>
            </a:r>
            <a:endParaRPr>
              <a:solidFill>
                <a:srgbClr val="6DC5A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11700" cy="294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3275" y="1166888"/>
            <a:ext cx="4214601" cy="280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Microsoft Office PowerPoint</Application>
  <PresentationFormat>On-screen Show (16:9)</PresentationFormat>
  <Paragraphs>54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Happy Monkey</vt:lpstr>
      <vt:lpstr>Arial</vt:lpstr>
      <vt:lpstr>Times New Roman</vt:lpstr>
      <vt:lpstr>Simple Light</vt:lpstr>
      <vt:lpstr>The Environmental Costs of Palm Oil Production</vt:lpstr>
      <vt:lpstr>Vocabulary</vt:lpstr>
      <vt:lpstr>Discussion</vt:lpstr>
      <vt:lpstr>Rainforest</vt:lpstr>
      <vt:lpstr>Activity</vt:lpstr>
      <vt:lpstr>Discussion</vt:lpstr>
      <vt:lpstr>Deforestation</vt:lpstr>
      <vt:lpstr>PowerPoint Presentation</vt:lpstr>
      <vt:lpstr>Discussion</vt:lpstr>
      <vt:lpstr>Conservation</vt:lpstr>
      <vt:lpstr>Research</vt:lpstr>
      <vt:lpstr>Thanks for saving the rainforest today!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Environmental Costs of Palm Oil Production</dc:title>
  <cp:lastModifiedBy>Elizabeth Finn</cp:lastModifiedBy>
  <cp:revision>1</cp:revision>
  <dcterms:modified xsi:type="dcterms:W3CDTF">2018-07-20T15:24:02Z</dcterms:modified>
</cp:coreProperties>
</file>