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Lst>
  <p:sldSz cy="5143500" cx="9144000"/>
  <p:notesSz cx="6858000" cy="9144000"/>
  <p:embeddedFontLst>
    <p:embeddedFont>
      <p:font typeface="Architects Daughter"/>
      <p:regular r:id="rId47"/>
    </p:embeddedFont>
    <p:embeddedFont>
      <p:font typeface="Amatic SC"/>
      <p:regular r:id="rId48"/>
      <p:bold r:id="rId49"/>
    </p:embeddedFont>
    <p:embeddedFont>
      <p:font typeface="Source Code Pro"/>
      <p:regular r:id="rId50"/>
      <p:bold r:id="rId51"/>
    </p:embeddedFont>
    <p:embeddedFont>
      <p:font typeface="Happy Monkey"/>
      <p:regular r:id="rId5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42" Type="http://schemas.openxmlformats.org/officeDocument/2006/relationships/slide" Target="slides/slide38.xml"/><Relationship Id="rId41" Type="http://schemas.openxmlformats.org/officeDocument/2006/relationships/slide" Target="slides/slide37.xml"/><Relationship Id="rId44" Type="http://schemas.openxmlformats.org/officeDocument/2006/relationships/slide" Target="slides/slide40.xml"/><Relationship Id="rId43" Type="http://schemas.openxmlformats.org/officeDocument/2006/relationships/slide" Target="slides/slide39.xml"/><Relationship Id="rId46" Type="http://schemas.openxmlformats.org/officeDocument/2006/relationships/slide" Target="slides/slide42.xml"/><Relationship Id="rId45" Type="http://schemas.openxmlformats.org/officeDocument/2006/relationships/slide" Target="slides/slide41.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48" Type="http://schemas.openxmlformats.org/officeDocument/2006/relationships/font" Target="fonts/AmaticSC-regular.fntdata"/><Relationship Id="rId47" Type="http://schemas.openxmlformats.org/officeDocument/2006/relationships/font" Target="fonts/ArchitectsDaughter-regular.fntdata"/><Relationship Id="rId49" Type="http://schemas.openxmlformats.org/officeDocument/2006/relationships/font" Target="fonts/AmaticSC-bold.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33" Type="http://schemas.openxmlformats.org/officeDocument/2006/relationships/slide" Target="slides/slide29.xml"/><Relationship Id="rId32" Type="http://schemas.openxmlformats.org/officeDocument/2006/relationships/slide" Target="slides/slide28.xml"/><Relationship Id="rId35" Type="http://schemas.openxmlformats.org/officeDocument/2006/relationships/slide" Target="slides/slide31.xml"/><Relationship Id="rId34" Type="http://schemas.openxmlformats.org/officeDocument/2006/relationships/slide" Target="slides/slide30.xml"/><Relationship Id="rId37" Type="http://schemas.openxmlformats.org/officeDocument/2006/relationships/slide" Target="slides/slide33.xml"/><Relationship Id="rId36" Type="http://schemas.openxmlformats.org/officeDocument/2006/relationships/slide" Target="slides/slide32.xml"/><Relationship Id="rId39" Type="http://schemas.openxmlformats.org/officeDocument/2006/relationships/slide" Target="slides/slide35.xml"/><Relationship Id="rId38" Type="http://schemas.openxmlformats.org/officeDocument/2006/relationships/slide" Target="slides/slide34.xml"/><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29" Type="http://schemas.openxmlformats.org/officeDocument/2006/relationships/slide" Target="slides/slide25.xml"/><Relationship Id="rId51" Type="http://schemas.openxmlformats.org/officeDocument/2006/relationships/font" Target="fonts/SourceCodePro-bold.fntdata"/><Relationship Id="rId50" Type="http://schemas.openxmlformats.org/officeDocument/2006/relationships/font" Target="fonts/SourceCodePro-regular.fntdata"/><Relationship Id="rId52" Type="http://schemas.openxmlformats.org/officeDocument/2006/relationships/font" Target="fonts/HappyMonkey-regular.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en.wikipedia.org/wiki/Henry_David_Thoreau" TargetMode="Externa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 name="Shape 52"/>
        <p:cNvGrpSpPr/>
        <p:nvPr/>
      </p:nvGrpSpPr>
      <p:grpSpPr>
        <a:xfrm>
          <a:off x="0" y="0"/>
          <a:ext cx="0" cy="0"/>
          <a:chOff x="0" y="0"/>
          <a:chExt cx="0" cy="0"/>
        </a:xfrm>
      </p:grpSpPr>
      <p:sp>
        <p:nvSpPr>
          <p:cNvPr id="53" name="Shape 5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4" name="Shape 5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rPr lang="en"/>
              <a:t>Teacher Notes:  Have students write down all quotes and guided questions each time, and refer back to them while reading.</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7" name="Shape 11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4" name="Shape 12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9" name="Shape 129"/>
        <p:cNvGrpSpPr/>
        <p:nvPr/>
      </p:nvGrpSpPr>
      <p:grpSpPr>
        <a:xfrm>
          <a:off x="0" y="0"/>
          <a:ext cx="0" cy="0"/>
          <a:chOff x="0" y="0"/>
          <a:chExt cx="0" cy="0"/>
        </a:xfrm>
      </p:grpSpPr>
      <p:sp>
        <p:nvSpPr>
          <p:cNvPr id="130" name="Shape 13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1" name="Shape 13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8" name="Shape 13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3" name="Shape 143"/>
        <p:cNvGrpSpPr/>
        <p:nvPr/>
      </p:nvGrpSpPr>
      <p:grpSpPr>
        <a:xfrm>
          <a:off x="0" y="0"/>
          <a:ext cx="0" cy="0"/>
          <a:chOff x="0" y="0"/>
          <a:chExt cx="0" cy="0"/>
        </a:xfrm>
      </p:grpSpPr>
      <p:sp>
        <p:nvSpPr>
          <p:cNvPr id="144" name="Shape 14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5" name="Shape 14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0" name="Shape 150"/>
        <p:cNvGrpSpPr/>
        <p:nvPr/>
      </p:nvGrpSpPr>
      <p:grpSpPr>
        <a:xfrm>
          <a:off x="0" y="0"/>
          <a:ext cx="0" cy="0"/>
          <a:chOff x="0" y="0"/>
          <a:chExt cx="0" cy="0"/>
        </a:xfrm>
      </p:grpSpPr>
      <p:sp>
        <p:nvSpPr>
          <p:cNvPr id="151" name="Shape 15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2" name="Shape 15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7" name="Shape 157"/>
        <p:cNvGrpSpPr/>
        <p:nvPr/>
      </p:nvGrpSpPr>
      <p:grpSpPr>
        <a:xfrm>
          <a:off x="0" y="0"/>
          <a:ext cx="0" cy="0"/>
          <a:chOff x="0" y="0"/>
          <a:chExt cx="0" cy="0"/>
        </a:xfrm>
      </p:grpSpPr>
      <p:sp>
        <p:nvSpPr>
          <p:cNvPr id="158" name="Shape 15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9" name="Shape 15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4" name="Shape 164"/>
        <p:cNvGrpSpPr/>
        <p:nvPr/>
      </p:nvGrpSpPr>
      <p:grpSpPr>
        <a:xfrm>
          <a:off x="0" y="0"/>
          <a:ext cx="0" cy="0"/>
          <a:chOff x="0" y="0"/>
          <a:chExt cx="0" cy="0"/>
        </a:xfrm>
      </p:grpSpPr>
      <p:sp>
        <p:nvSpPr>
          <p:cNvPr id="165" name="Shape 16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6" name="Shape 16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1" name="Shape 171"/>
        <p:cNvGrpSpPr/>
        <p:nvPr/>
      </p:nvGrpSpPr>
      <p:grpSpPr>
        <a:xfrm>
          <a:off x="0" y="0"/>
          <a:ext cx="0" cy="0"/>
          <a:chOff x="0" y="0"/>
          <a:chExt cx="0" cy="0"/>
        </a:xfrm>
      </p:grpSpPr>
      <p:sp>
        <p:nvSpPr>
          <p:cNvPr id="172" name="Shape 17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3" name="Shape 17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0" name="Shape 18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 name="Shape 59"/>
        <p:cNvGrpSpPr/>
        <p:nvPr/>
      </p:nvGrpSpPr>
      <p:grpSpPr>
        <a:xfrm>
          <a:off x="0" y="0"/>
          <a:ext cx="0" cy="0"/>
          <a:chOff x="0" y="0"/>
          <a:chExt cx="0" cy="0"/>
        </a:xfrm>
      </p:grpSpPr>
      <p:sp>
        <p:nvSpPr>
          <p:cNvPr id="60" name="Shape 6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1" name="Shape 6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rPr lang="en"/>
              <a:t>Teacher Notes: Students will get the books and start looking it over today, answer some initial questions, and relate it to themselves and what their expectations are after reading the information in the introduction. Towards the end of class, I will give them examples of my answers to the questions, for an idea of what they should be looking for, and thinking about as they read, and answer questions.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5" name="Shape 185"/>
        <p:cNvGrpSpPr/>
        <p:nvPr/>
      </p:nvGrpSpPr>
      <p:grpSpPr>
        <a:xfrm>
          <a:off x="0" y="0"/>
          <a:ext cx="0" cy="0"/>
          <a:chOff x="0" y="0"/>
          <a:chExt cx="0" cy="0"/>
        </a:xfrm>
      </p:grpSpPr>
      <p:sp>
        <p:nvSpPr>
          <p:cNvPr id="186" name="Shape 18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7" name="Shape 18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2" name="Shape 192"/>
        <p:cNvGrpSpPr/>
        <p:nvPr/>
      </p:nvGrpSpPr>
      <p:grpSpPr>
        <a:xfrm>
          <a:off x="0" y="0"/>
          <a:ext cx="0" cy="0"/>
          <a:chOff x="0" y="0"/>
          <a:chExt cx="0" cy="0"/>
        </a:xfrm>
      </p:grpSpPr>
      <p:sp>
        <p:nvSpPr>
          <p:cNvPr id="193" name="Shape 19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4" name="Shape 19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9" name="Shape 199"/>
        <p:cNvGrpSpPr/>
        <p:nvPr/>
      </p:nvGrpSpPr>
      <p:grpSpPr>
        <a:xfrm>
          <a:off x="0" y="0"/>
          <a:ext cx="0" cy="0"/>
          <a:chOff x="0" y="0"/>
          <a:chExt cx="0" cy="0"/>
        </a:xfrm>
      </p:grpSpPr>
      <p:sp>
        <p:nvSpPr>
          <p:cNvPr id="200" name="Shape 20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01" name="Shape 20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6" name="Shape 206"/>
        <p:cNvGrpSpPr/>
        <p:nvPr/>
      </p:nvGrpSpPr>
      <p:grpSpPr>
        <a:xfrm>
          <a:off x="0" y="0"/>
          <a:ext cx="0" cy="0"/>
          <a:chOff x="0" y="0"/>
          <a:chExt cx="0" cy="0"/>
        </a:xfrm>
      </p:grpSpPr>
      <p:sp>
        <p:nvSpPr>
          <p:cNvPr id="207" name="Shape 20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08" name="Shape 20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3" name="Shape 213"/>
        <p:cNvGrpSpPr/>
        <p:nvPr/>
      </p:nvGrpSpPr>
      <p:grpSpPr>
        <a:xfrm>
          <a:off x="0" y="0"/>
          <a:ext cx="0" cy="0"/>
          <a:chOff x="0" y="0"/>
          <a:chExt cx="0" cy="0"/>
        </a:xfrm>
      </p:grpSpPr>
      <p:sp>
        <p:nvSpPr>
          <p:cNvPr id="214" name="Shape 21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15" name="Shape 21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0" name="Shape 220"/>
        <p:cNvGrpSpPr/>
        <p:nvPr/>
      </p:nvGrpSpPr>
      <p:grpSpPr>
        <a:xfrm>
          <a:off x="0" y="0"/>
          <a:ext cx="0" cy="0"/>
          <a:chOff x="0" y="0"/>
          <a:chExt cx="0" cy="0"/>
        </a:xfrm>
      </p:grpSpPr>
      <p:sp>
        <p:nvSpPr>
          <p:cNvPr id="221" name="Shape 22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22" name="Shape 22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7" name="Shape 227"/>
        <p:cNvGrpSpPr/>
        <p:nvPr/>
      </p:nvGrpSpPr>
      <p:grpSpPr>
        <a:xfrm>
          <a:off x="0" y="0"/>
          <a:ext cx="0" cy="0"/>
          <a:chOff x="0" y="0"/>
          <a:chExt cx="0" cy="0"/>
        </a:xfrm>
      </p:grpSpPr>
      <p:sp>
        <p:nvSpPr>
          <p:cNvPr id="228" name="Shape 22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29" name="Shape 22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4" name="Shape 234"/>
        <p:cNvGrpSpPr/>
        <p:nvPr/>
      </p:nvGrpSpPr>
      <p:grpSpPr>
        <a:xfrm>
          <a:off x="0" y="0"/>
          <a:ext cx="0" cy="0"/>
          <a:chOff x="0" y="0"/>
          <a:chExt cx="0" cy="0"/>
        </a:xfrm>
      </p:grpSpPr>
      <p:sp>
        <p:nvSpPr>
          <p:cNvPr id="235" name="Shape 23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36" name="Shape 23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1" name="Shape 241"/>
        <p:cNvGrpSpPr/>
        <p:nvPr/>
      </p:nvGrpSpPr>
      <p:grpSpPr>
        <a:xfrm>
          <a:off x="0" y="0"/>
          <a:ext cx="0" cy="0"/>
          <a:chOff x="0" y="0"/>
          <a:chExt cx="0" cy="0"/>
        </a:xfrm>
      </p:grpSpPr>
      <p:sp>
        <p:nvSpPr>
          <p:cNvPr id="242" name="Shape 24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43" name="Shape 24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8" name="Shape 248"/>
        <p:cNvGrpSpPr/>
        <p:nvPr/>
      </p:nvGrpSpPr>
      <p:grpSpPr>
        <a:xfrm>
          <a:off x="0" y="0"/>
          <a:ext cx="0" cy="0"/>
          <a:chOff x="0" y="0"/>
          <a:chExt cx="0" cy="0"/>
        </a:xfrm>
      </p:grpSpPr>
      <p:sp>
        <p:nvSpPr>
          <p:cNvPr id="249" name="Shape 24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50" name="Shape 25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 name="Shape 66"/>
        <p:cNvGrpSpPr/>
        <p:nvPr/>
      </p:nvGrpSpPr>
      <p:grpSpPr>
        <a:xfrm>
          <a:off x="0" y="0"/>
          <a:ext cx="0" cy="0"/>
          <a:chOff x="0" y="0"/>
          <a:chExt cx="0" cy="0"/>
        </a:xfrm>
      </p:grpSpPr>
      <p:sp>
        <p:nvSpPr>
          <p:cNvPr id="67" name="Shape 6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8" name="Shape 6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rPr lang="en"/>
              <a:t>Teacher Notes: Have students brainstorm what this quote means to them. Tell a little bit about the quote itself, and about Henry David Thoreau. </a:t>
            </a:r>
            <a:r>
              <a:rPr lang="en" u="sng">
                <a:solidFill>
                  <a:schemeClr val="hlink"/>
                </a:solidFill>
                <a:hlinkClick r:id="rId2"/>
              </a:rPr>
              <a:t>https://en.wikipedia.org/wiki/Henry_David_Thoreau</a:t>
            </a:r>
            <a:r>
              <a:rPr lang="en"/>
              <a:t>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5" name="Shape 255"/>
        <p:cNvGrpSpPr/>
        <p:nvPr/>
      </p:nvGrpSpPr>
      <p:grpSpPr>
        <a:xfrm>
          <a:off x="0" y="0"/>
          <a:ext cx="0" cy="0"/>
          <a:chOff x="0" y="0"/>
          <a:chExt cx="0" cy="0"/>
        </a:xfrm>
      </p:grpSpPr>
      <p:sp>
        <p:nvSpPr>
          <p:cNvPr id="256" name="Shape 25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57" name="Shape 25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2" name="Shape 262"/>
        <p:cNvGrpSpPr/>
        <p:nvPr/>
      </p:nvGrpSpPr>
      <p:grpSpPr>
        <a:xfrm>
          <a:off x="0" y="0"/>
          <a:ext cx="0" cy="0"/>
          <a:chOff x="0" y="0"/>
          <a:chExt cx="0" cy="0"/>
        </a:xfrm>
      </p:grpSpPr>
      <p:sp>
        <p:nvSpPr>
          <p:cNvPr id="263" name="Shape 26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64" name="Shape 26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9" name="Shape 269"/>
        <p:cNvGrpSpPr/>
        <p:nvPr/>
      </p:nvGrpSpPr>
      <p:grpSpPr>
        <a:xfrm>
          <a:off x="0" y="0"/>
          <a:ext cx="0" cy="0"/>
          <a:chOff x="0" y="0"/>
          <a:chExt cx="0" cy="0"/>
        </a:xfrm>
      </p:grpSpPr>
      <p:sp>
        <p:nvSpPr>
          <p:cNvPr id="270" name="Shape 27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71" name="Shape 27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6" name="Shape 276"/>
        <p:cNvGrpSpPr/>
        <p:nvPr/>
      </p:nvGrpSpPr>
      <p:grpSpPr>
        <a:xfrm>
          <a:off x="0" y="0"/>
          <a:ext cx="0" cy="0"/>
          <a:chOff x="0" y="0"/>
          <a:chExt cx="0" cy="0"/>
        </a:xfrm>
      </p:grpSpPr>
      <p:sp>
        <p:nvSpPr>
          <p:cNvPr id="277" name="Shape 27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78" name="Shape 27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3" name="Shape 283"/>
        <p:cNvGrpSpPr/>
        <p:nvPr/>
      </p:nvGrpSpPr>
      <p:grpSpPr>
        <a:xfrm>
          <a:off x="0" y="0"/>
          <a:ext cx="0" cy="0"/>
          <a:chOff x="0" y="0"/>
          <a:chExt cx="0" cy="0"/>
        </a:xfrm>
      </p:grpSpPr>
      <p:sp>
        <p:nvSpPr>
          <p:cNvPr id="284" name="Shape 28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85" name="Shape 28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0" name="Shape 290"/>
        <p:cNvGrpSpPr/>
        <p:nvPr/>
      </p:nvGrpSpPr>
      <p:grpSpPr>
        <a:xfrm>
          <a:off x="0" y="0"/>
          <a:ext cx="0" cy="0"/>
          <a:chOff x="0" y="0"/>
          <a:chExt cx="0" cy="0"/>
        </a:xfrm>
      </p:grpSpPr>
      <p:sp>
        <p:nvSpPr>
          <p:cNvPr id="291" name="Shape 29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92" name="Shape 29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7" name="Shape 297"/>
        <p:cNvGrpSpPr/>
        <p:nvPr/>
      </p:nvGrpSpPr>
      <p:grpSpPr>
        <a:xfrm>
          <a:off x="0" y="0"/>
          <a:ext cx="0" cy="0"/>
          <a:chOff x="0" y="0"/>
          <a:chExt cx="0" cy="0"/>
        </a:xfrm>
      </p:grpSpPr>
      <p:sp>
        <p:nvSpPr>
          <p:cNvPr id="298" name="Shape 29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99" name="Shape 29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4" name="Shape 304"/>
        <p:cNvGrpSpPr/>
        <p:nvPr/>
      </p:nvGrpSpPr>
      <p:grpSpPr>
        <a:xfrm>
          <a:off x="0" y="0"/>
          <a:ext cx="0" cy="0"/>
          <a:chOff x="0" y="0"/>
          <a:chExt cx="0" cy="0"/>
        </a:xfrm>
      </p:grpSpPr>
      <p:sp>
        <p:nvSpPr>
          <p:cNvPr id="305" name="Shape 30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06" name="Shape 30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1" name="Shape 311"/>
        <p:cNvGrpSpPr/>
        <p:nvPr/>
      </p:nvGrpSpPr>
      <p:grpSpPr>
        <a:xfrm>
          <a:off x="0" y="0"/>
          <a:ext cx="0" cy="0"/>
          <a:chOff x="0" y="0"/>
          <a:chExt cx="0" cy="0"/>
        </a:xfrm>
      </p:grpSpPr>
      <p:sp>
        <p:nvSpPr>
          <p:cNvPr id="312" name="Shape 31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13" name="Shape 31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8" name="Shape 318"/>
        <p:cNvGrpSpPr/>
        <p:nvPr/>
      </p:nvGrpSpPr>
      <p:grpSpPr>
        <a:xfrm>
          <a:off x="0" y="0"/>
          <a:ext cx="0" cy="0"/>
          <a:chOff x="0" y="0"/>
          <a:chExt cx="0" cy="0"/>
        </a:xfrm>
      </p:grpSpPr>
      <p:sp>
        <p:nvSpPr>
          <p:cNvPr id="319" name="Shape 31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20" name="Shape 32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3" name="Shape 73"/>
        <p:cNvGrpSpPr/>
        <p:nvPr/>
      </p:nvGrpSpPr>
      <p:grpSpPr>
        <a:xfrm>
          <a:off x="0" y="0"/>
          <a:ext cx="0" cy="0"/>
          <a:chOff x="0" y="0"/>
          <a:chExt cx="0" cy="0"/>
        </a:xfrm>
      </p:grpSpPr>
      <p:sp>
        <p:nvSpPr>
          <p:cNvPr id="74" name="Shape 7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5" name="Shape 7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rPr lang="en"/>
              <a:t>Teacher Notes: For this one, introduce the topic, the quote, and the questions. Have students write them down again, to refer back to as they read.</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5" name="Shape 325"/>
        <p:cNvGrpSpPr/>
        <p:nvPr/>
      </p:nvGrpSpPr>
      <p:grpSpPr>
        <a:xfrm>
          <a:off x="0" y="0"/>
          <a:ext cx="0" cy="0"/>
          <a:chOff x="0" y="0"/>
          <a:chExt cx="0" cy="0"/>
        </a:xfrm>
      </p:grpSpPr>
      <p:sp>
        <p:nvSpPr>
          <p:cNvPr id="326" name="Shape 32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27" name="Shape 32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2" name="Shape 332"/>
        <p:cNvGrpSpPr/>
        <p:nvPr/>
      </p:nvGrpSpPr>
      <p:grpSpPr>
        <a:xfrm>
          <a:off x="0" y="0"/>
          <a:ext cx="0" cy="0"/>
          <a:chOff x="0" y="0"/>
          <a:chExt cx="0" cy="0"/>
        </a:xfrm>
      </p:grpSpPr>
      <p:sp>
        <p:nvSpPr>
          <p:cNvPr id="333" name="Shape 33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34" name="Shape 33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9" name="Shape 339"/>
        <p:cNvGrpSpPr/>
        <p:nvPr/>
      </p:nvGrpSpPr>
      <p:grpSpPr>
        <a:xfrm>
          <a:off x="0" y="0"/>
          <a:ext cx="0" cy="0"/>
          <a:chOff x="0" y="0"/>
          <a:chExt cx="0" cy="0"/>
        </a:xfrm>
      </p:grpSpPr>
      <p:sp>
        <p:nvSpPr>
          <p:cNvPr id="340" name="Shape 34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341" name="Shape 34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 name="Shape 80"/>
        <p:cNvGrpSpPr/>
        <p:nvPr/>
      </p:nvGrpSpPr>
      <p:grpSpPr>
        <a:xfrm>
          <a:off x="0" y="0"/>
          <a:ext cx="0" cy="0"/>
          <a:chOff x="0" y="0"/>
          <a:chExt cx="0" cy="0"/>
        </a:xfrm>
      </p:grpSpPr>
      <p:sp>
        <p:nvSpPr>
          <p:cNvPr id="81" name="Shape 8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2" name="Shape 8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9" name="Shape 8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6" name="Shape 9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3" name="Shape 10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 name="Shape 108"/>
        <p:cNvGrpSpPr/>
        <p:nvPr/>
      </p:nvGrpSpPr>
      <p:grpSpPr>
        <a:xfrm>
          <a:off x="0" y="0"/>
          <a:ext cx="0" cy="0"/>
          <a:chOff x="0" y="0"/>
          <a:chExt cx="0" cy="0"/>
        </a:xfrm>
      </p:grpSpPr>
      <p:sp>
        <p:nvSpPr>
          <p:cNvPr id="109" name="Shape 10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0" name="Shape 11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dk1"/>
        </a:solidFill>
      </p:bgPr>
    </p:bg>
    <p:spTree>
      <p:nvGrpSpPr>
        <p:cNvPr id="9" name="Shape 9"/>
        <p:cNvGrpSpPr/>
        <p:nvPr/>
      </p:nvGrpSpPr>
      <p:grpSpPr>
        <a:xfrm>
          <a:off x="0" y="0"/>
          <a:ext cx="0" cy="0"/>
          <a:chOff x="0" y="0"/>
          <a:chExt cx="0" cy="0"/>
        </a:xfrm>
      </p:grpSpPr>
      <p:sp>
        <p:nvSpPr>
          <p:cNvPr id="10" name="Shape 10"/>
          <p:cNvSpPr/>
          <p:nvPr/>
        </p:nvSpPr>
        <p:spPr>
          <a:xfrm>
            <a:off x="0" y="0"/>
            <a:ext cx="9144000" cy="3429000"/>
          </a:xfrm>
          <a:prstGeom prst="rect">
            <a:avLst/>
          </a:prstGeom>
          <a:solidFill>
            <a:schemeClr val="lt1"/>
          </a:solidFill>
          <a:ln>
            <a:noFill/>
          </a:ln>
        </p:spPr>
        <p:txBody>
          <a:bodyPr anchorCtr="0" anchor="ctr" bIns="91425" lIns="91425" rIns="91425" tIns="91425">
            <a:noAutofit/>
          </a:bodyPr>
          <a:lstStyle/>
          <a:p>
            <a:pPr lvl="0">
              <a:spcBef>
                <a:spcPts val="0"/>
              </a:spcBef>
              <a:buNone/>
            </a:pPr>
            <a:r>
              <a:t/>
            </a:r>
            <a:endParaRPr/>
          </a:p>
        </p:txBody>
      </p:sp>
      <p:sp>
        <p:nvSpPr>
          <p:cNvPr id="11" name="Shape 11"/>
          <p:cNvSpPr txBox="1"/>
          <p:nvPr>
            <p:ph type="ctrTitle"/>
          </p:nvPr>
        </p:nvSpPr>
        <p:spPr>
          <a:xfrm>
            <a:off x="311700" y="392150"/>
            <a:ext cx="8520599" cy="2690399"/>
          </a:xfrm>
          <a:prstGeom prst="rect">
            <a:avLst/>
          </a:prstGeom>
        </p:spPr>
        <p:txBody>
          <a:bodyPr anchorCtr="0" anchor="ctr" bIns="91425" lIns="91425" rIns="91425" tIns="91425"/>
          <a:lstStyle>
            <a:lvl1pPr lvl="0" algn="ctr">
              <a:spcBef>
                <a:spcPts val="0"/>
              </a:spcBef>
              <a:buSzPct val="100000"/>
              <a:defRPr sz="8000"/>
            </a:lvl1pPr>
            <a:lvl2pPr lvl="1" algn="ctr">
              <a:spcBef>
                <a:spcPts val="0"/>
              </a:spcBef>
              <a:buSzPct val="100000"/>
              <a:defRPr sz="8000"/>
            </a:lvl2pPr>
            <a:lvl3pPr lvl="2" algn="ctr">
              <a:spcBef>
                <a:spcPts val="0"/>
              </a:spcBef>
              <a:buSzPct val="100000"/>
              <a:defRPr sz="8000"/>
            </a:lvl3pPr>
            <a:lvl4pPr lvl="3" algn="ctr">
              <a:spcBef>
                <a:spcPts val="0"/>
              </a:spcBef>
              <a:buSzPct val="100000"/>
              <a:defRPr sz="8000"/>
            </a:lvl4pPr>
            <a:lvl5pPr lvl="4" algn="ctr">
              <a:spcBef>
                <a:spcPts val="0"/>
              </a:spcBef>
              <a:buSzPct val="100000"/>
              <a:defRPr sz="8000"/>
            </a:lvl5pPr>
            <a:lvl6pPr lvl="5" algn="ctr">
              <a:spcBef>
                <a:spcPts val="0"/>
              </a:spcBef>
              <a:buSzPct val="100000"/>
              <a:defRPr sz="8000"/>
            </a:lvl6pPr>
            <a:lvl7pPr lvl="6" algn="ctr">
              <a:spcBef>
                <a:spcPts val="0"/>
              </a:spcBef>
              <a:buSzPct val="100000"/>
              <a:defRPr sz="8000"/>
            </a:lvl7pPr>
            <a:lvl8pPr lvl="7" algn="ctr">
              <a:spcBef>
                <a:spcPts val="0"/>
              </a:spcBef>
              <a:buSzPct val="100000"/>
              <a:defRPr sz="8000"/>
            </a:lvl8pPr>
            <a:lvl9pPr lvl="8" algn="ctr">
              <a:spcBef>
                <a:spcPts val="0"/>
              </a:spcBef>
              <a:buSzPct val="100000"/>
              <a:defRPr sz="8000"/>
            </a:lvl9pPr>
          </a:lstStyle>
          <a:p/>
        </p:txBody>
      </p:sp>
      <p:sp>
        <p:nvSpPr>
          <p:cNvPr id="12" name="Shape 12"/>
          <p:cNvSpPr txBox="1"/>
          <p:nvPr>
            <p:ph idx="1" type="subTitle"/>
          </p:nvPr>
        </p:nvSpPr>
        <p:spPr>
          <a:xfrm>
            <a:off x="311700" y="3890400"/>
            <a:ext cx="8520599" cy="706200"/>
          </a:xfrm>
          <a:prstGeom prst="rect">
            <a:avLst/>
          </a:prstGeom>
        </p:spPr>
        <p:txBody>
          <a:bodyPr anchorCtr="0" anchor="ctr" bIns="91425" lIns="91425" rIns="91425" tIns="91425"/>
          <a:lstStyle>
            <a:lvl1pPr lvl="0" algn="ctr">
              <a:lnSpc>
                <a:spcPct val="100000"/>
              </a:lnSpc>
              <a:spcBef>
                <a:spcPts val="0"/>
              </a:spcBef>
              <a:spcAft>
                <a:spcPts val="0"/>
              </a:spcAft>
              <a:buClr>
                <a:schemeClr val="accent1"/>
              </a:buClr>
              <a:buSzPct val="100000"/>
              <a:buNone/>
              <a:defRPr b="1" sz="2100">
                <a:solidFill>
                  <a:schemeClr val="accent1"/>
                </a:solidFill>
              </a:defRPr>
            </a:lvl1pPr>
            <a:lvl2pPr lvl="1" algn="ctr">
              <a:lnSpc>
                <a:spcPct val="100000"/>
              </a:lnSpc>
              <a:spcBef>
                <a:spcPts val="0"/>
              </a:spcBef>
              <a:spcAft>
                <a:spcPts val="0"/>
              </a:spcAft>
              <a:buClr>
                <a:schemeClr val="accent1"/>
              </a:buClr>
              <a:buSzPct val="100000"/>
              <a:buNone/>
              <a:defRPr b="1" sz="2100">
                <a:solidFill>
                  <a:schemeClr val="accent1"/>
                </a:solidFill>
              </a:defRPr>
            </a:lvl2pPr>
            <a:lvl3pPr lvl="2" algn="ctr">
              <a:lnSpc>
                <a:spcPct val="100000"/>
              </a:lnSpc>
              <a:spcBef>
                <a:spcPts val="0"/>
              </a:spcBef>
              <a:spcAft>
                <a:spcPts val="0"/>
              </a:spcAft>
              <a:buClr>
                <a:schemeClr val="accent1"/>
              </a:buClr>
              <a:buSzPct val="100000"/>
              <a:buNone/>
              <a:defRPr b="1" sz="2100">
                <a:solidFill>
                  <a:schemeClr val="accent1"/>
                </a:solidFill>
              </a:defRPr>
            </a:lvl3pPr>
            <a:lvl4pPr lvl="3" algn="ctr">
              <a:lnSpc>
                <a:spcPct val="100000"/>
              </a:lnSpc>
              <a:spcBef>
                <a:spcPts val="0"/>
              </a:spcBef>
              <a:spcAft>
                <a:spcPts val="0"/>
              </a:spcAft>
              <a:buClr>
                <a:schemeClr val="accent1"/>
              </a:buClr>
              <a:buSzPct val="100000"/>
              <a:buNone/>
              <a:defRPr b="1" sz="2100">
                <a:solidFill>
                  <a:schemeClr val="accent1"/>
                </a:solidFill>
              </a:defRPr>
            </a:lvl4pPr>
            <a:lvl5pPr lvl="4" algn="ctr">
              <a:lnSpc>
                <a:spcPct val="100000"/>
              </a:lnSpc>
              <a:spcBef>
                <a:spcPts val="0"/>
              </a:spcBef>
              <a:spcAft>
                <a:spcPts val="0"/>
              </a:spcAft>
              <a:buClr>
                <a:schemeClr val="accent1"/>
              </a:buClr>
              <a:buSzPct val="100000"/>
              <a:buNone/>
              <a:defRPr b="1" sz="2100">
                <a:solidFill>
                  <a:schemeClr val="accent1"/>
                </a:solidFill>
              </a:defRPr>
            </a:lvl5pPr>
            <a:lvl6pPr lvl="5" algn="ctr">
              <a:lnSpc>
                <a:spcPct val="100000"/>
              </a:lnSpc>
              <a:spcBef>
                <a:spcPts val="0"/>
              </a:spcBef>
              <a:spcAft>
                <a:spcPts val="0"/>
              </a:spcAft>
              <a:buClr>
                <a:schemeClr val="accent1"/>
              </a:buClr>
              <a:buSzPct val="100000"/>
              <a:buNone/>
              <a:defRPr b="1" sz="2100">
                <a:solidFill>
                  <a:schemeClr val="accent1"/>
                </a:solidFill>
              </a:defRPr>
            </a:lvl6pPr>
            <a:lvl7pPr lvl="6" algn="ctr">
              <a:lnSpc>
                <a:spcPct val="100000"/>
              </a:lnSpc>
              <a:spcBef>
                <a:spcPts val="0"/>
              </a:spcBef>
              <a:spcAft>
                <a:spcPts val="0"/>
              </a:spcAft>
              <a:buClr>
                <a:schemeClr val="accent1"/>
              </a:buClr>
              <a:buSzPct val="100000"/>
              <a:buNone/>
              <a:defRPr b="1" sz="2100">
                <a:solidFill>
                  <a:schemeClr val="accent1"/>
                </a:solidFill>
              </a:defRPr>
            </a:lvl7pPr>
            <a:lvl8pPr lvl="7" algn="ctr">
              <a:lnSpc>
                <a:spcPct val="100000"/>
              </a:lnSpc>
              <a:spcBef>
                <a:spcPts val="0"/>
              </a:spcBef>
              <a:spcAft>
                <a:spcPts val="0"/>
              </a:spcAft>
              <a:buClr>
                <a:schemeClr val="accent1"/>
              </a:buClr>
              <a:buSzPct val="100000"/>
              <a:buNone/>
              <a:defRPr b="1" sz="2100">
                <a:solidFill>
                  <a:schemeClr val="accent1"/>
                </a:solidFill>
              </a:defRPr>
            </a:lvl8pPr>
            <a:lvl9pPr lvl="8" algn="ctr">
              <a:lnSpc>
                <a:spcPct val="100000"/>
              </a:lnSpc>
              <a:spcBef>
                <a:spcPts val="0"/>
              </a:spcBef>
              <a:spcAft>
                <a:spcPts val="0"/>
              </a:spcAft>
              <a:buClr>
                <a:schemeClr val="accent1"/>
              </a:buClr>
              <a:buSzPct val="100000"/>
              <a:buNone/>
              <a:defRPr b="1" sz="2100">
                <a:solidFill>
                  <a:schemeClr val="accent1"/>
                </a:solidFill>
              </a:defRPr>
            </a:lvl9pPr>
          </a:lstStyle>
          <a:p/>
        </p:txBody>
      </p:sp>
      <p:sp>
        <p:nvSpPr>
          <p:cNvPr id="13" name="Shape 13"/>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6" name="Shape 46"/>
        <p:cNvGrpSpPr/>
        <p:nvPr/>
      </p:nvGrpSpPr>
      <p:grpSpPr>
        <a:xfrm>
          <a:off x="0" y="0"/>
          <a:ext cx="0" cy="0"/>
          <a:chOff x="0" y="0"/>
          <a:chExt cx="0" cy="0"/>
        </a:xfrm>
      </p:grpSpPr>
      <p:sp>
        <p:nvSpPr>
          <p:cNvPr id="47" name="Shape 47"/>
          <p:cNvSpPr txBox="1"/>
          <p:nvPr>
            <p:ph type="title"/>
          </p:nvPr>
        </p:nvSpPr>
        <p:spPr>
          <a:xfrm>
            <a:off x="311700" y="1240275"/>
            <a:ext cx="8520599" cy="1981800"/>
          </a:xfrm>
          <a:prstGeom prst="rect">
            <a:avLst/>
          </a:prstGeom>
        </p:spPr>
        <p:txBody>
          <a:bodyPr anchorCtr="0" anchor="b" bIns="91425" lIns="91425" rIns="91425" tIns="91425"/>
          <a:lstStyle>
            <a:lvl1pPr lvl="0" algn="ctr">
              <a:spcBef>
                <a:spcPts val="0"/>
              </a:spcBef>
              <a:buClr>
                <a:schemeClr val="lt1"/>
              </a:buClr>
              <a:buSzPct val="100000"/>
              <a:defRPr sz="12000">
                <a:solidFill>
                  <a:schemeClr val="lt1"/>
                </a:solidFill>
              </a:defRPr>
            </a:lvl1pPr>
            <a:lvl2pPr lvl="1" algn="ctr">
              <a:spcBef>
                <a:spcPts val="0"/>
              </a:spcBef>
              <a:buClr>
                <a:schemeClr val="lt1"/>
              </a:buClr>
              <a:buSzPct val="100000"/>
              <a:defRPr sz="12000">
                <a:solidFill>
                  <a:schemeClr val="lt1"/>
                </a:solidFill>
              </a:defRPr>
            </a:lvl2pPr>
            <a:lvl3pPr lvl="2" algn="ctr">
              <a:spcBef>
                <a:spcPts val="0"/>
              </a:spcBef>
              <a:buClr>
                <a:schemeClr val="lt1"/>
              </a:buClr>
              <a:buSzPct val="100000"/>
              <a:defRPr sz="12000">
                <a:solidFill>
                  <a:schemeClr val="lt1"/>
                </a:solidFill>
              </a:defRPr>
            </a:lvl3pPr>
            <a:lvl4pPr lvl="3" algn="ctr">
              <a:spcBef>
                <a:spcPts val="0"/>
              </a:spcBef>
              <a:buClr>
                <a:schemeClr val="lt1"/>
              </a:buClr>
              <a:buSzPct val="100000"/>
              <a:defRPr sz="12000">
                <a:solidFill>
                  <a:schemeClr val="lt1"/>
                </a:solidFill>
              </a:defRPr>
            </a:lvl4pPr>
            <a:lvl5pPr lvl="4" algn="ctr">
              <a:spcBef>
                <a:spcPts val="0"/>
              </a:spcBef>
              <a:buClr>
                <a:schemeClr val="lt1"/>
              </a:buClr>
              <a:buSzPct val="100000"/>
              <a:defRPr sz="12000">
                <a:solidFill>
                  <a:schemeClr val="lt1"/>
                </a:solidFill>
              </a:defRPr>
            </a:lvl5pPr>
            <a:lvl6pPr lvl="5" algn="ctr">
              <a:spcBef>
                <a:spcPts val="0"/>
              </a:spcBef>
              <a:buClr>
                <a:schemeClr val="lt1"/>
              </a:buClr>
              <a:buSzPct val="100000"/>
              <a:defRPr sz="12000">
                <a:solidFill>
                  <a:schemeClr val="lt1"/>
                </a:solidFill>
              </a:defRPr>
            </a:lvl6pPr>
            <a:lvl7pPr lvl="6" algn="ctr">
              <a:spcBef>
                <a:spcPts val="0"/>
              </a:spcBef>
              <a:buClr>
                <a:schemeClr val="lt1"/>
              </a:buClr>
              <a:buSzPct val="100000"/>
              <a:defRPr sz="12000">
                <a:solidFill>
                  <a:schemeClr val="lt1"/>
                </a:solidFill>
              </a:defRPr>
            </a:lvl7pPr>
            <a:lvl8pPr lvl="7" algn="ctr">
              <a:spcBef>
                <a:spcPts val="0"/>
              </a:spcBef>
              <a:buClr>
                <a:schemeClr val="lt1"/>
              </a:buClr>
              <a:buSzPct val="100000"/>
              <a:defRPr sz="12000">
                <a:solidFill>
                  <a:schemeClr val="lt1"/>
                </a:solidFill>
              </a:defRPr>
            </a:lvl8pPr>
            <a:lvl9pPr lvl="8" algn="ctr">
              <a:spcBef>
                <a:spcPts val="0"/>
              </a:spcBef>
              <a:buClr>
                <a:schemeClr val="lt1"/>
              </a:buClr>
              <a:buSzPct val="100000"/>
              <a:defRPr sz="12000">
                <a:solidFill>
                  <a:schemeClr val="lt1"/>
                </a:solidFill>
              </a:defRPr>
            </a:lvl9pPr>
          </a:lstStyle>
          <a:p/>
        </p:txBody>
      </p:sp>
      <p:sp>
        <p:nvSpPr>
          <p:cNvPr id="48" name="Shape 48"/>
          <p:cNvSpPr txBox="1"/>
          <p:nvPr>
            <p:ph idx="1" type="body"/>
          </p:nvPr>
        </p:nvSpPr>
        <p:spPr>
          <a:xfrm>
            <a:off x="311700" y="3304625"/>
            <a:ext cx="8520599" cy="1300800"/>
          </a:xfrm>
          <a:prstGeom prst="rect">
            <a:avLst/>
          </a:prstGeom>
        </p:spPr>
        <p:txBody>
          <a:bodyPr anchorCtr="0" anchor="t" bIns="91425" lIns="91425" rIns="91425" tIns="91425"/>
          <a:lstStyle>
            <a:lvl1pPr lvl="0" algn="ctr">
              <a:spcBef>
                <a:spcPts val="0"/>
              </a:spcBef>
              <a:buClr>
                <a:schemeClr val="accent1"/>
              </a:buClr>
              <a:defRPr>
                <a:solidFill>
                  <a:schemeClr val="accent1"/>
                </a:solidFill>
              </a:defRPr>
            </a:lvl1pPr>
            <a:lvl2pPr lvl="1" algn="ctr">
              <a:spcBef>
                <a:spcPts val="0"/>
              </a:spcBef>
              <a:buClr>
                <a:schemeClr val="accent1"/>
              </a:buClr>
              <a:defRPr>
                <a:solidFill>
                  <a:schemeClr val="accent1"/>
                </a:solidFill>
              </a:defRPr>
            </a:lvl2pPr>
            <a:lvl3pPr lvl="2" algn="ctr">
              <a:spcBef>
                <a:spcPts val="0"/>
              </a:spcBef>
              <a:buClr>
                <a:schemeClr val="accent1"/>
              </a:buClr>
              <a:defRPr>
                <a:solidFill>
                  <a:schemeClr val="accent1"/>
                </a:solidFill>
              </a:defRPr>
            </a:lvl3pPr>
            <a:lvl4pPr lvl="3" algn="ctr">
              <a:spcBef>
                <a:spcPts val="0"/>
              </a:spcBef>
              <a:buClr>
                <a:schemeClr val="accent1"/>
              </a:buClr>
              <a:defRPr>
                <a:solidFill>
                  <a:schemeClr val="accent1"/>
                </a:solidFill>
              </a:defRPr>
            </a:lvl4pPr>
            <a:lvl5pPr lvl="4" algn="ctr">
              <a:spcBef>
                <a:spcPts val="0"/>
              </a:spcBef>
              <a:buClr>
                <a:schemeClr val="accent1"/>
              </a:buClr>
              <a:defRPr>
                <a:solidFill>
                  <a:schemeClr val="accent1"/>
                </a:solidFill>
              </a:defRPr>
            </a:lvl5pPr>
            <a:lvl6pPr lvl="5" algn="ctr">
              <a:spcBef>
                <a:spcPts val="0"/>
              </a:spcBef>
              <a:buClr>
                <a:schemeClr val="accent1"/>
              </a:buClr>
              <a:defRPr>
                <a:solidFill>
                  <a:schemeClr val="accent1"/>
                </a:solidFill>
              </a:defRPr>
            </a:lvl6pPr>
            <a:lvl7pPr lvl="6" algn="ctr">
              <a:spcBef>
                <a:spcPts val="0"/>
              </a:spcBef>
              <a:buClr>
                <a:schemeClr val="accent1"/>
              </a:buClr>
              <a:defRPr>
                <a:solidFill>
                  <a:schemeClr val="accent1"/>
                </a:solidFill>
              </a:defRPr>
            </a:lvl7pPr>
            <a:lvl8pPr lvl="7" algn="ctr">
              <a:spcBef>
                <a:spcPts val="0"/>
              </a:spcBef>
              <a:buClr>
                <a:schemeClr val="accent1"/>
              </a:buClr>
              <a:defRPr>
                <a:solidFill>
                  <a:schemeClr val="accent1"/>
                </a:solidFill>
              </a:defRPr>
            </a:lvl8pPr>
            <a:lvl9pPr lvl="8" algn="ctr">
              <a:spcBef>
                <a:spcPts val="0"/>
              </a:spcBef>
              <a:buClr>
                <a:schemeClr val="accent1"/>
              </a:buClr>
              <a:defRPr>
                <a:solidFill>
                  <a:schemeClr val="accent1"/>
                </a:solidFill>
              </a:defRPr>
            </a:lvl9pPr>
          </a:lstStyle>
          <a:p/>
        </p:txBody>
      </p:sp>
      <p:sp>
        <p:nvSpPr>
          <p:cNvPr id="49" name="Shape 4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0" name="Shape 50"/>
        <p:cNvGrpSpPr/>
        <p:nvPr/>
      </p:nvGrpSpPr>
      <p:grpSpPr>
        <a:xfrm>
          <a:off x="0" y="0"/>
          <a:ext cx="0" cy="0"/>
          <a:chOff x="0" y="0"/>
          <a:chExt cx="0" cy="0"/>
        </a:xfrm>
      </p:grpSpPr>
      <p:sp>
        <p:nvSpPr>
          <p:cNvPr id="51" name="Shape 51"/>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bg>
      <p:bgPr>
        <a:solidFill>
          <a:schemeClr val="dk1"/>
        </a:solidFill>
      </p:bgPr>
    </p:bg>
    <p:spTree>
      <p:nvGrpSpPr>
        <p:cNvPr id="14" name="Shape 14"/>
        <p:cNvGrpSpPr/>
        <p:nvPr/>
      </p:nvGrpSpPr>
      <p:grpSpPr>
        <a:xfrm>
          <a:off x="0" y="0"/>
          <a:ext cx="0" cy="0"/>
          <a:chOff x="0" y="0"/>
          <a:chExt cx="0" cy="0"/>
        </a:xfrm>
      </p:grpSpPr>
      <p:sp>
        <p:nvSpPr>
          <p:cNvPr id="15" name="Shape 15"/>
          <p:cNvSpPr txBox="1"/>
          <p:nvPr>
            <p:ph type="title"/>
          </p:nvPr>
        </p:nvSpPr>
        <p:spPr>
          <a:xfrm>
            <a:off x="2802750" y="802500"/>
            <a:ext cx="3538499" cy="3538499"/>
          </a:xfrm>
          <a:prstGeom prst="rect">
            <a:avLst/>
          </a:prstGeom>
          <a:solidFill>
            <a:srgbClr val="FFFFFF"/>
          </a:solidFill>
        </p:spPr>
        <p:txBody>
          <a:bodyPr anchorCtr="0" anchor="ctr" bIns="91425" lIns="91425" rIns="91425" tIns="91425"/>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p:txBody>
      </p:sp>
      <p:sp>
        <p:nvSpPr>
          <p:cNvPr id="16" name="Shape 16"/>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7" name="Shape 17"/>
        <p:cNvGrpSpPr/>
        <p:nvPr/>
      </p:nvGrpSpPr>
      <p:grpSpPr>
        <a:xfrm>
          <a:off x="0" y="0"/>
          <a:ext cx="0" cy="0"/>
          <a:chOff x="0" y="0"/>
          <a:chExt cx="0" cy="0"/>
        </a:xfrm>
      </p:grpSpPr>
      <p:sp>
        <p:nvSpPr>
          <p:cNvPr id="18" name="Shape 18"/>
          <p:cNvSpPr txBox="1"/>
          <p:nvPr>
            <p:ph type="title"/>
          </p:nvPr>
        </p:nvSpPr>
        <p:spPr>
          <a:xfrm>
            <a:off x="311700" y="292850"/>
            <a:ext cx="8520599" cy="8009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 type="body"/>
          </p:nvPr>
        </p:nvSpPr>
        <p:spPr>
          <a:xfrm>
            <a:off x="311700" y="1228675"/>
            <a:ext cx="8520599" cy="33401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0" name="Shape 20"/>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1" name="Shape 21"/>
        <p:cNvGrpSpPr/>
        <p:nvPr/>
      </p:nvGrpSpPr>
      <p:grpSpPr>
        <a:xfrm>
          <a:off x="0" y="0"/>
          <a:ext cx="0" cy="0"/>
          <a:chOff x="0" y="0"/>
          <a:chExt cx="0" cy="0"/>
        </a:xfrm>
      </p:grpSpPr>
      <p:sp>
        <p:nvSpPr>
          <p:cNvPr id="22" name="Shape 22"/>
          <p:cNvSpPr txBox="1"/>
          <p:nvPr>
            <p:ph type="title"/>
          </p:nvPr>
        </p:nvSpPr>
        <p:spPr>
          <a:xfrm>
            <a:off x="311700" y="292850"/>
            <a:ext cx="8520599" cy="8009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3" name="Shape 23"/>
          <p:cNvSpPr txBox="1"/>
          <p:nvPr>
            <p:ph idx="1" type="body"/>
          </p:nvPr>
        </p:nvSpPr>
        <p:spPr>
          <a:xfrm>
            <a:off x="311700" y="1228675"/>
            <a:ext cx="3999899" cy="3340199"/>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2" type="body"/>
          </p:nvPr>
        </p:nvSpPr>
        <p:spPr>
          <a:xfrm>
            <a:off x="4832400" y="1228675"/>
            <a:ext cx="3999899" cy="3340199"/>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5" name="Shape 2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6" name="Shape 26"/>
        <p:cNvGrpSpPr/>
        <p:nvPr/>
      </p:nvGrpSpPr>
      <p:grpSpPr>
        <a:xfrm>
          <a:off x="0" y="0"/>
          <a:ext cx="0" cy="0"/>
          <a:chOff x="0" y="0"/>
          <a:chExt cx="0" cy="0"/>
        </a:xfrm>
      </p:grpSpPr>
      <p:sp>
        <p:nvSpPr>
          <p:cNvPr id="27" name="Shape 27"/>
          <p:cNvSpPr txBox="1"/>
          <p:nvPr>
            <p:ph type="title"/>
          </p:nvPr>
        </p:nvSpPr>
        <p:spPr>
          <a:xfrm>
            <a:off x="304800" y="309350"/>
            <a:ext cx="8537700" cy="748200"/>
          </a:xfrm>
          <a:prstGeom prst="rect">
            <a:avLst/>
          </a:prstGeom>
        </p:spPr>
        <p:txBody>
          <a:bodyPr anchorCtr="0" anchor="t" bIns="91425" lIns="91425" rIns="91425" tIns="91425"/>
          <a:lstStyle>
            <a:lvl1pPr lvl="0">
              <a:spcBef>
                <a:spcPts val="0"/>
              </a:spcBef>
              <a:buSzPct val="100000"/>
              <a:defRPr sz="4000"/>
            </a:lvl1pPr>
            <a:lvl2pPr lvl="1">
              <a:spcBef>
                <a:spcPts val="0"/>
              </a:spcBef>
              <a:buSzPct val="100000"/>
              <a:defRPr sz="4000"/>
            </a:lvl2pPr>
            <a:lvl3pPr lvl="2">
              <a:spcBef>
                <a:spcPts val="0"/>
              </a:spcBef>
              <a:buSzPct val="100000"/>
              <a:defRPr sz="4000"/>
            </a:lvl3pPr>
            <a:lvl4pPr lvl="3">
              <a:spcBef>
                <a:spcPts val="0"/>
              </a:spcBef>
              <a:buSzPct val="100000"/>
              <a:defRPr sz="4000"/>
            </a:lvl4pPr>
            <a:lvl5pPr lvl="4">
              <a:spcBef>
                <a:spcPts val="0"/>
              </a:spcBef>
              <a:buSzPct val="100000"/>
              <a:defRPr sz="4000"/>
            </a:lvl5pPr>
            <a:lvl6pPr lvl="5">
              <a:spcBef>
                <a:spcPts val="0"/>
              </a:spcBef>
              <a:buSzPct val="100000"/>
              <a:defRPr sz="4000"/>
            </a:lvl6pPr>
            <a:lvl7pPr lvl="6">
              <a:spcBef>
                <a:spcPts val="0"/>
              </a:spcBef>
              <a:buSzPct val="100000"/>
              <a:defRPr sz="4000"/>
            </a:lvl7pPr>
            <a:lvl8pPr lvl="7">
              <a:spcBef>
                <a:spcPts val="0"/>
              </a:spcBef>
              <a:buSzPct val="100000"/>
              <a:defRPr sz="4000"/>
            </a:lvl8pPr>
            <a:lvl9pPr lvl="8">
              <a:spcBef>
                <a:spcPts val="0"/>
              </a:spcBef>
              <a:buSzPct val="100000"/>
              <a:defRPr sz="4000"/>
            </a:lvl9pPr>
          </a:lstStyle>
          <a:p/>
        </p:txBody>
      </p:sp>
      <p:sp>
        <p:nvSpPr>
          <p:cNvPr id="28" name="Shape 28"/>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9" name="Shape 29"/>
        <p:cNvGrpSpPr/>
        <p:nvPr/>
      </p:nvGrpSpPr>
      <p:grpSpPr>
        <a:xfrm>
          <a:off x="0" y="0"/>
          <a:ext cx="0" cy="0"/>
          <a:chOff x="0" y="0"/>
          <a:chExt cx="0" cy="0"/>
        </a:xfrm>
      </p:grpSpPr>
      <p:sp>
        <p:nvSpPr>
          <p:cNvPr id="30" name="Shape 30"/>
          <p:cNvSpPr txBox="1"/>
          <p:nvPr>
            <p:ph type="title"/>
          </p:nvPr>
        </p:nvSpPr>
        <p:spPr>
          <a:xfrm>
            <a:off x="311700" y="555600"/>
            <a:ext cx="2807999" cy="755699"/>
          </a:xfrm>
          <a:prstGeom prst="rect">
            <a:avLst/>
          </a:prstGeom>
        </p:spPr>
        <p:txBody>
          <a:bodyPr anchorCtr="0" anchor="b"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31" name="Shape 31"/>
          <p:cNvSpPr txBox="1"/>
          <p:nvPr>
            <p:ph idx="1" type="body"/>
          </p:nvPr>
        </p:nvSpPr>
        <p:spPr>
          <a:xfrm>
            <a:off x="311700" y="1389600"/>
            <a:ext cx="2807999"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2" name="Shape 3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bg>
      <p:bgPr>
        <a:solidFill>
          <a:schemeClr val="accent4"/>
        </a:solidFill>
      </p:bgPr>
    </p:bg>
    <p:spTree>
      <p:nvGrpSpPr>
        <p:cNvPr id="33" name="Shape 33"/>
        <p:cNvGrpSpPr/>
        <p:nvPr/>
      </p:nvGrpSpPr>
      <p:grpSpPr>
        <a:xfrm>
          <a:off x="0" y="0"/>
          <a:ext cx="0" cy="0"/>
          <a:chOff x="0" y="0"/>
          <a:chExt cx="0" cy="0"/>
        </a:xfrm>
      </p:grpSpPr>
      <p:sp>
        <p:nvSpPr>
          <p:cNvPr id="34" name="Shape 34"/>
          <p:cNvSpPr txBox="1"/>
          <p:nvPr>
            <p:ph type="title"/>
          </p:nvPr>
        </p:nvSpPr>
        <p:spPr>
          <a:xfrm>
            <a:off x="490250" y="526350"/>
            <a:ext cx="5618700" cy="4090800"/>
          </a:xfrm>
          <a:prstGeom prst="rect">
            <a:avLst/>
          </a:prstGeom>
        </p:spPr>
        <p:txBody>
          <a:bodyPr anchorCtr="0" anchor="ctr" bIns="91425" lIns="91425" rIns="91425" tIns="91425"/>
          <a:lstStyle>
            <a:lvl1pPr lvl="0">
              <a:spcBef>
                <a:spcPts val="0"/>
              </a:spcBef>
              <a:buClr>
                <a:schemeClr val="lt1"/>
              </a:buClr>
              <a:buSzPct val="100000"/>
              <a:defRPr sz="6000">
                <a:solidFill>
                  <a:schemeClr val="lt1"/>
                </a:solidFill>
              </a:defRPr>
            </a:lvl1pPr>
            <a:lvl2pPr lvl="1">
              <a:spcBef>
                <a:spcPts val="0"/>
              </a:spcBef>
              <a:buClr>
                <a:schemeClr val="lt1"/>
              </a:buClr>
              <a:buSzPct val="100000"/>
              <a:defRPr sz="6000">
                <a:solidFill>
                  <a:schemeClr val="lt1"/>
                </a:solidFill>
              </a:defRPr>
            </a:lvl2pPr>
            <a:lvl3pPr lvl="2">
              <a:spcBef>
                <a:spcPts val="0"/>
              </a:spcBef>
              <a:buClr>
                <a:schemeClr val="lt1"/>
              </a:buClr>
              <a:buSzPct val="100000"/>
              <a:defRPr sz="6000">
                <a:solidFill>
                  <a:schemeClr val="lt1"/>
                </a:solidFill>
              </a:defRPr>
            </a:lvl3pPr>
            <a:lvl4pPr lvl="3">
              <a:spcBef>
                <a:spcPts val="0"/>
              </a:spcBef>
              <a:buClr>
                <a:schemeClr val="lt1"/>
              </a:buClr>
              <a:buSzPct val="100000"/>
              <a:defRPr sz="6000">
                <a:solidFill>
                  <a:schemeClr val="lt1"/>
                </a:solidFill>
              </a:defRPr>
            </a:lvl4pPr>
            <a:lvl5pPr lvl="4">
              <a:spcBef>
                <a:spcPts val="0"/>
              </a:spcBef>
              <a:buClr>
                <a:schemeClr val="lt1"/>
              </a:buClr>
              <a:buSzPct val="100000"/>
              <a:defRPr sz="6000">
                <a:solidFill>
                  <a:schemeClr val="lt1"/>
                </a:solidFill>
              </a:defRPr>
            </a:lvl5pPr>
            <a:lvl6pPr lvl="5">
              <a:spcBef>
                <a:spcPts val="0"/>
              </a:spcBef>
              <a:buClr>
                <a:schemeClr val="lt1"/>
              </a:buClr>
              <a:buSzPct val="100000"/>
              <a:defRPr sz="6000">
                <a:solidFill>
                  <a:schemeClr val="lt1"/>
                </a:solidFill>
              </a:defRPr>
            </a:lvl6pPr>
            <a:lvl7pPr lvl="6">
              <a:spcBef>
                <a:spcPts val="0"/>
              </a:spcBef>
              <a:buClr>
                <a:schemeClr val="lt1"/>
              </a:buClr>
              <a:buSzPct val="100000"/>
              <a:defRPr sz="6000">
                <a:solidFill>
                  <a:schemeClr val="lt1"/>
                </a:solidFill>
              </a:defRPr>
            </a:lvl7pPr>
            <a:lvl8pPr lvl="7">
              <a:spcBef>
                <a:spcPts val="0"/>
              </a:spcBef>
              <a:buClr>
                <a:schemeClr val="lt1"/>
              </a:buClr>
              <a:buSzPct val="100000"/>
              <a:defRPr sz="6000">
                <a:solidFill>
                  <a:schemeClr val="lt1"/>
                </a:solidFill>
              </a:defRPr>
            </a:lvl8pPr>
            <a:lvl9pPr lvl="8">
              <a:spcBef>
                <a:spcPts val="0"/>
              </a:spcBef>
              <a:buClr>
                <a:schemeClr val="lt1"/>
              </a:buClr>
              <a:buSzPct val="100000"/>
              <a:defRPr sz="6000">
                <a:solidFill>
                  <a:schemeClr val="lt1"/>
                </a:solidFill>
              </a:defRPr>
            </a:lvl9pPr>
          </a:lstStyle>
          <a:p/>
        </p:txBody>
      </p:sp>
      <p:sp>
        <p:nvSpPr>
          <p:cNvPr id="35" name="Shape 3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6" name="Shape 36"/>
        <p:cNvGrpSpPr/>
        <p:nvPr/>
      </p:nvGrpSpPr>
      <p:grpSpPr>
        <a:xfrm>
          <a:off x="0" y="0"/>
          <a:ext cx="0" cy="0"/>
          <a:chOff x="0" y="0"/>
          <a:chExt cx="0" cy="0"/>
        </a:xfrm>
      </p:grpSpPr>
      <p:sp>
        <p:nvSpPr>
          <p:cNvPr id="37" name="Shape 37"/>
          <p:cNvSpPr/>
          <p:nvPr/>
        </p:nvSpPr>
        <p:spPr>
          <a:xfrm>
            <a:off x="4572000" y="-25"/>
            <a:ext cx="4572000" cy="5143499"/>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cxnSp>
        <p:nvCxnSpPr>
          <p:cNvPr id="38" name="Shape 38"/>
          <p:cNvCxnSpPr/>
          <p:nvPr/>
        </p:nvCxnSpPr>
        <p:spPr>
          <a:xfrm>
            <a:off x="5029675" y="4495500"/>
            <a:ext cx="468300" cy="0"/>
          </a:xfrm>
          <a:prstGeom prst="straightConnector1">
            <a:avLst/>
          </a:prstGeom>
          <a:noFill/>
          <a:ln cap="flat" cmpd="sng" w="28575">
            <a:solidFill>
              <a:schemeClr val="lt1"/>
            </a:solidFill>
            <a:prstDash val="solid"/>
            <a:round/>
            <a:headEnd len="med" w="med" type="none"/>
            <a:tailEnd len="med" w="med" type="none"/>
          </a:ln>
        </p:spPr>
      </p:cxnSp>
      <p:sp>
        <p:nvSpPr>
          <p:cNvPr id="39" name="Shape 39"/>
          <p:cNvSpPr txBox="1"/>
          <p:nvPr>
            <p:ph type="title"/>
          </p:nvPr>
        </p:nvSpPr>
        <p:spPr>
          <a:xfrm>
            <a:off x="265500" y="1081400"/>
            <a:ext cx="4045199" cy="1710300"/>
          </a:xfrm>
          <a:prstGeom prst="rect">
            <a:avLst/>
          </a:prstGeom>
        </p:spPr>
        <p:txBody>
          <a:bodyPr anchorCtr="0" anchor="b" bIns="91425" lIns="91425" rIns="91425" tIns="91425"/>
          <a:lstStyle>
            <a:lvl1pPr lvl="0" algn="ctr">
              <a:spcBef>
                <a:spcPts val="0"/>
              </a:spcBef>
              <a:buSzPct val="100000"/>
              <a:defRPr sz="5400"/>
            </a:lvl1pPr>
            <a:lvl2pPr lvl="1" algn="ctr">
              <a:spcBef>
                <a:spcPts val="0"/>
              </a:spcBef>
              <a:buSzPct val="100000"/>
              <a:defRPr sz="5400"/>
            </a:lvl2pPr>
            <a:lvl3pPr lvl="2" algn="ctr">
              <a:spcBef>
                <a:spcPts val="0"/>
              </a:spcBef>
              <a:buSzPct val="100000"/>
              <a:defRPr sz="5400"/>
            </a:lvl3pPr>
            <a:lvl4pPr lvl="3" algn="ctr">
              <a:spcBef>
                <a:spcPts val="0"/>
              </a:spcBef>
              <a:buSzPct val="100000"/>
              <a:defRPr sz="5400"/>
            </a:lvl4pPr>
            <a:lvl5pPr lvl="4" algn="ctr">
              <a:spcBef>
                <a:spcPts val="0"/>
              </a:spcBef>
              <a:buSzPct val="100000"/>
              <a:defRPr sz="5400"/>
            </a:lvl5pPr>
            <a:lvl6pPr lvl="5" algn="ctr">
              <a:spcBef>
                <a:spcPts val="0"/>
              </a:spcBef>
              <a:buSzPct val="100000"/>
              <a:defRPr sz="5400"/>
            </a:lvl6pPr>
            <a:lvl7pPr lvl="6" algn="ctr">
              <a:spcBef>
                <a:spcPts val="0"/>
              </a:spcBef>
              <a:buSzPct val="100000"/>
              <a:defRPr sz="5400"/>
            </a:lvl7pPr>
            <a:lvl8pPr lvl="7" algn="ctr">
              <a:spcBef>
                <a:spcPts val="0"/>
              </a:spcBef>
              <a:buSzPct val="100000"/>
              <a:defRPr sz="5400"/>
            </a:lvl8pPr>
            <a:lvl9pPr lvl="8" algn="ctr">
              <a:spcBef>
                <a:spcPts val="0"/>
              </a:spcBef>
              <a:buSzPct val="100000"/>
              <a:defRPr sz="5400"/>
            </a:lvl9pPr>
          </a:lstStyle>
          <a:p/>
        </p:txBody>
      </p:sp>
      <p:sp>
        <p:nvSpPr>
          <p:cNvPr id="40" name="Shape 40"/>
          <p:cNvSpPr txBox="1"/>
          <p:nvPr>
            <p:ph idx="1" type="subTitle"/>
          </p:nvPr>
        </p:nvSpPr>
        <p:spPr>
          <a:xfrm>
            <a:off x="265500" y="2845222"/>
            <a:ext cx="4045199" cy="1345500"/>
          </a:xfrm>
          <a:prstGeom prst="rect">
            <a:avLst/>
          </a:prstGeom>
        </p:spPr>
        <p:txBody>
          <a:bodyPr anchorCtr="0" anchor="t" bIns="91425" lIns="91425" rIns="91425" tIns="91425"/>
          <a:lstStyle>
            <a:lvl1pPr lvl="0" algn="ctr">
              <a:lnSpc>
                <a:spcPct val="100000"/>
              </a:lnSpc>
              <a:spcBef>
                <a:spcPts val="0"/>
              </a:spcBef>
              <a:spcAft>
                <a:spcPts val="0"/>
              </a:spcAft>
              <a:buNone/>
              <a:defRPr/>
            </a:lvl1pPr>
            <a:lvl2pPr lvl="1" algn="ctr">
              <a:lnSpc>
                <a:spcPct val="100000"/>
              </a:lnSpc>
              <a:spcBef>
                <a:spcPts val="0"/>
              </a:spcBef>
              <a:spcAft>
                <a:spcPts val="0"/>
              </a:spcAft>
              <a:buSzPct val="100000"/>
              <a:buNone/>
              <a:defRPr sz="1800"/>
            </a:lvl2pPr>
            <a:lvl3pPr lvl="2" algn="ctr">
              <a:lnSpc>
                <a:spcPct val="100000"/>
              </a:lnSpc>
              <a:spcBef>
                <a:spcPts val="0"/>
              </a:spcBef>
              <a:spcAft>
                <a:spcPts val="0"/>
              </a:spcAft>
              <a:buSzPct val="100000"/>
              <a:buNone/>
              <a:defRPr sz="1800"/>
            </a:lvl3pPr>
            <a:lvl4pPr lvl="3" algn="ctr">
              <a:lnSpc>
                <a:spcPct val="100000"/>
              </a:lnSpc>
              <a:spcBef>
                <a:spcPts val="0"/>
              </a:spcBef>
              <a:spcAft>
                <a:spcPts val="0"/>
              </a:spcAft>
              <a:buSzPct val="100000"/>
              <a:buNone/>
              <a:defRPr sz="1800"/>
            </a:lvl4pPr>
            <a:lvl5pPr lvl="4" algn="ctr">
              <a:lnSpc>
                <a:spcPct val="100000"/>
              </a:lnSpc>
              <a:spcBef>
                <a:spcPts val="0"/>
              </a:spcBef>
              <a:spcAft>
                <a:spcPts val="0"/>
              </a:spcAft>
              <a:buSzPct val="100000"/>
              <a:buNone/>
              <a:defRPr sz="1800"/>
            </a:lvl5pPr>
            <a:lvl6pPr lvl="5" algn="ctr">
              <a:lnSpc>
                <a:spcPct val="100000"/>
              </a:lnSpc>
              <a:spcBef>
                <a:spcPts val="0"/>
              </a:spcBef>
              <a:spcAft>
                <a:spcPts val="0"/>
              </a:spcAft>
              <a:buSzPct val="100000"/>
              <a:buNone/>
              <a:defRPr sz="1800"/>
            </a:lvl6pPr>
            <a:lvl7pPr lvl="6" algn="ctr">
              <a:lnSpc>
                <a:spcPct val="100000"/>
              </a:lnSpc>
              <a:spcBef>
                <a:spcPts val="0"/>
              </a:spcBef>
              <a:spcAft>
                <a:spcPts val="0"/>
              </a:spcAft>
              <a:buSzPct val="100000"/>
              <a:buNone/>
              <a:defRPr sz="1800"/>
            </a:lvl7pPr>
            <a:lvl8pPr lvl="7" algn="ctr">
              <a:lnSpc>
                <a:spcPct val="100000"/>
              </a:lnSpc>
              <a:spcBef>
                <a:spcPts val="0"/>
              </a:spcBef>
              <a:spcAft>
                <a:spcPts val="0"/>
              </a:spcAft>
              <a:buSzPct val="100000"/>
              <a:buNone/>
              <a:defRPr sz="1800"/>
            </a:lvl8pPr>
            <a:lvl9pPr lvl="8" algn="ctr">
              <a:lnSpc>
                <a:spcPct val="100000"/>
              </a:lnSpc>
              <a:spcBef>
                <a:spcPts val="0"/>
              </a:spcBef>
              <a:spcAft>
                <a:spcPts val="0"/>
              </a:spcAft>
              <a:buSzPct val="100000"/>
              <a:buNone/>
              <a:defRPr sz="1800"/>
            </a:lvl9pPr>
          </a:lstStyle>
          <a:p/>
        </p:txBody>
      </p:sp>
      <p:sp>
        <p:nvSpPr>
          <p:cNvPr id="41" name="Shape 41"/>
          <p:cNvSpPr txBox="1"/>
          <p:nvPr>
            <p:ph idx="2" type="body"/>
          </p:nvPr>
        </p:nvSpPr>
        <p:spPr>
          <a:xfrm>
            <a:off x="4939500" y="724200"/>
            <a:ext cx="3837000" cy="3695099"/>
          </a:xfrm>
          <a:prstGeom prst="rect">
            <a:avLst/>
          </a:prstGeom>
        </p:spPr>
        <p:txBody>
          <a:bodyPr anchorCtr="0" anchor="ctr" bIns="91425" lIns="91425" rIns="91425" tIns="91425"/>
          <a:lstStyle>
            <a:lvl1pPr lvl="0">
              <a:spcBef>
                <a:spcPts val="0"/>
              </a:spcBef>
              <a:buClr>
                <a:schemeClr val="accent1"/>
              </a:buClr>
              <a:defRPr>
                <a:solidFill>
                  <a:schemeClr val="accent1"/>
                </a:solidFill>
              </a:defRPr>
            </a:lvl1pPr>
            <a:lvl2pPr lvl="1">
              <a:spcBef>
                <a:spcPts val="0"/>
              </a:spcBef>
              <a:buClr>
                <a:schemeClr val="accent1"/>
              </a:buClr>
              <a:defRPr>
                <a:solidFill>
                  <a:schemeClr val="accent1"/>
                </a:solidFill>
              </a:defRPr>
            </a:lvl2pPr>
            <a:lvl3pPr lvl="2">
              <a:spcBef>
                <a:spcPts val="0"/>
              </a:spcBef>
              <a:buClr>
                <a:schemeClr val="accent1"/>
              </a:buClr>
              <a:defRPr>
                <a:solidFill>
                  <a:schemeClr val="accent1"/>
                </a:solidFill>
              </a:defRPr>
            </a:lvl3pPr>
            <a:lvl4pPr lvl="3">
              <a:spcBef>
                <a:spcPts val="0"/>
              </a:spcBef>
              <a:buClr>
                <a:schemeClr val="accent1"/>
              </a:buClr>
              <a:defRPr>
                <a:solidFill>
                  <a:schemeClr val="accent1"/>
                </a:solidFill>
              </a:defRPr>
            </a:lvl4pPr>
            <a:lvl5pPr lvl="4">
              <a:spcBef>
                <a:spcPts val="0"/>
              </a:spcBef>
              <a:buClr>
                <a:schemeClr val="accent1"/>
              </a:buClr>
              <a:defRPr>
                <a:solidFill>
                  <a:schemeClr val="accent1"/>
                </a:solidFill>
              </a:defRPr>
            </a:lvl5pPr>
            <a:lvl6pPr lvl="5">
              <a:spcBef>
                <a:spcPts val="0"/>
              </a:spcBef>
              <a:buClr>
                <a:schemeClr val="accent1"/>
              </a:buClr>
              <a:defRPr>
                <a:solidFill>
                  <a:schemeClr val="accent1"/>
                </a:solidFill>
              </a:defRPr>
            </a:lvl6pPr>
            <a:lvl7pPr lvl="6">
              <a:spcBef>
                <a:spcPts val="0"/>
              </a:spcBef>
              <a:buClr>
                <a:schemeClr val="accent1"/>
              </a:buClr>
              <a:defRPr>
                <a:solidFill>
                  <a:schemeClr val="accent1"/>
                </a:solidFill>
              </a:defRPr>
            </a:lvl7pPr>
            <a:lvl8pPr lvl="7">
              <a:spcBef>
                <a:spcPts val="0"/>
              </a:spcBef>
              <a:buClr>
                <a:schemeClr val="accent1"/>
              </a:buClr>
              <a:defRPr>
                <a:solidFill>
                  <a:schemeClr val="accent1"/>
                </a:solidFill>
              </a:defRPr>
            </a:lvl8pPr>
            <a:lvl9pPr lvl="8">
              <a:spcBef>
                <a:spcPts val="0"/>
              </a:spcBef>
              <a:buClr>
                <a:schemeClr val="accent1"/>
              </a:buClr>
              <a:defRPr>
                <a:solidFill>
                  <a:schemeClr val="accent1"/>
                </a:solidFill>
              </a:defRPr>
            </a:lvl9pPr>
          </a:lstStyle>
          <a:p/>
        </p:txBody>
      </p:sp>
      <p:sp>
        <p:nvSpPr>
          <p:cNvPr id="42" name="Shape 4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3" name="Shape 43"/>
        <p:cNvGrpSpPr/>
        <p:nvPr/>
      </p:nvGrpSpPr>
      <p:grpSpPr>
        <a:xfrm>
          <a:off x="0" y="0"/>
          <a:ext cx="0" cy="0"/>
          <a:chOff x="0" y="0"/>
          <a:chExt cx="0" cy="0"/>
        </a:xfrm>
      </p:grpSpPr>
      <p:sp>
        <p:nvSpPr>
          <p:cNvPr id="44" name="Shape 44"/>
          <p:cNvSpPr txBox="1"/>
          <p:nvPr>
            <p:ph idx="1" type="body"/>
          </p:nvPr>
        </p:nvSpPr>
        <p:spPr>
          <a:xfrm>
            <a:off x="319500" y="4230575"/>
            <a:ext cx="5998800" cy="598799"/>
          </a:xfrm>
          <a:prstGeom prst="rect">
            <a:avLst/>
          </a:prstGeom>
        </p:spPr>
        <p:txBody>
          <a:bodyPr anchorCtr="0" anchor="ctr" bIns="91425" lIns="91425" rIns="91425" tIns="91425"/>
          <a:lstStyle>
            <a:lvl1pPr lvl="0">
              <a:lnSpc>
                <a:spcPct val="100000"/>
              </a:lnSpc>
              <a:spcBef>
                <a:spcPts val="0"/>
              </a:spcBef>
              <a:spcAft>
                <a:spcPts val="0"/>
              </a:spcAft>
              <a:buClr>
                <a:schemeClr val="accent1"/>
              </a:buClr>
              <a:buSzPct val="100000"/>
              <a:buFont typeface="Amatic SC"/>
              <a:buNone/>
              <a:defRPr b="1" sz="2400">
                <a:solidFill>
                  <a:schemeClr val="accent1"/>
                </a:solidFill>
                <a:latin typeface="Amatic SC"/>
                <a:ea typeface="Amatic SC"/>
                <a:cs typeface="Amatic SC"/>
                <a:sym typeface="Amatic SC"/>
              </a:defRPr>
            </a:lvl1pPr>
          </a:lstStyle>
          <a:p/>
        </p:txBody>
      </p:sp>
      <p:sp>
        <p:nvSpPr>
          <p:cNvPr id="45" name="Shape 4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292850"/>
            <a:ext cx="8520599" cy="800999"/>
          </a:xfrm>
          <a:prstGeom prst="rect">
            <a:avLst/>
          </a:prstGeom>
          <a:noFill/>
          <a:ln>
            <a:noFill/>
          </a:ln>
        </p:spPr>
        <p:txBody>
          <a:bodyPr anchorCtr="0" anchor="t" bIns="91425" lIns="91425" rIns="91425" tIns="91425"/>
          <a:lstStyle>
            <a:lvl1pPr lvl="0">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1pPr>
            <a:lvl2pPr lvl="1">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2pPr>
            <a:lvl3pPr lvl="2">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3pPr>
            <a:lvl4pPr lvl="3">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4pPr>
            <a:lvl5pPr lvl="4">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5pPr>
            <a:lvl6pPr lvl="5">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6pPr>
            <a:lvl7pPr lvl="6">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7pPr>
            <a:lvl8pPr lvl="7">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8pPr>
            <a:lvl9pPr lvl="8">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9pPr>
          </a:lstStyle>
          <a:p/>
        </p:txBody>
      </p:sp>
      <p:sp>
        <p:nvSpPr>
          <p:cNvPr id="7" name="Shape 7"/>
          <p:cNvSpPr txBox="1"/>
          <p:nvPr>
            <p:ph idx="1" type="body"/>
          </p:nvPr>
        </p:nvSpPr>
        <p:spPr>
          <a:xfrm>
            <a:off x="311700" y="1228675"/>
            <a:ext cx="8520599" cy="3340199"/>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2"/>
              </a:buClr>
              <a:buSzPct val="100000"/>
              <a:buFont typeface="Source Code Pro"/>
              <a:defRPr sz="1800">
                <a:solidFill>
                  <a:schemeClr val="dk2"/>
                </a:solidFill>
                <a:latin typeface="Source Code Pro"/>
                <a:ea typeface="Source Code Pro"/>
                <a:cs typeface="Source Code Pro"/>
                <a:sym typeface="Source Code Pro"/>
              </a:defRPr>
            </a:lvl1pPr>
            <a:lvl2pPr lvl="1">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2pPr>
            <a:lvl3pPr lvl="2">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3pPr>
            <a:lvl4pPr lvl="3">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4pPr>
            <a:lvl5pPr lvl="4">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5pPr>
            <a:lvl6pPr lvl="5">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6pPr>
            <a:lvl7pPr lvl="6">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7pPr>
            <a:lvl8pPr lvl="7">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8pPr>
            <a:lvl9pPr lvl="8">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9pPr>
          </a:lstStyle>
          <a:p/>
        </p:txBody>
      </p:sp>
      <p:sp>
        <p:nvSpPr>
          <p:cNvPr id="8" name="Shape 8"/>
          <p:cNvSpPr txBox="1"/>
          <p:nvPr>
            <p:ph idx="12" type="sldNum"/>
          </p:nvPr>
        </p:nvSpPr>
        <p:spPr>
          <a:xfrm>
            <a:off x="8472457" y="4663216"/>
            <a:ext cx="548699"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accent1"/>
                </a:solidFill>
                <a:latin typeface="Source Code Pro"/>
                <a:ea typeface="Source Code Pro"/>
                <a:cs typeface="Source Code Pro"/>
                <a:sym typeface="Source Code Pro"/>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329A33"/>
        </a:solidFill>
      </p:bgPr>
    </p:bg>
    <p:spTree>
      <p:nvGrpSpPr>
        <p:cNvPr id="55" name="Shape 55"/>
        <p:cNvGrpSpPr/>
        <p:nvPr/>
      </p:nvGrpSpPr>
      <p:grpSpPr>
        <a:xfrm>
          <a:off x="0" y="0"/>
          <a:ext cx="0" cy="0"/>
          <a:chOff x="0" y="0"/>
          <a:chExt cx="0" cy="0"/>
        </a:xfrm>
      </p:grpSpPr>
      <p:sp>
        <p:nvSpPr>
          <p:cNvPr id="56" name="Shape 56"/>
          <p:cNvSpPr txBox="1"/>
          <p:nvPr>
            <p:ph type="ctrTitle"/>
          </p:nvPr>
        </p:nvSpPr>
        <p:spPr>
          <a:xfrm>
            <a:off x="311700" y="392150"/>
            <a:ext cx="8520599" cy="2690399"/>
          </a:xfrm>
          <a:prstGeom prst="rect">
            <a:avLst/>
          </a:prstGeom>
        </p:spPr>
        <p:txBody>
          <a:bodyPr anchorCtr="0" anchor="ctr" bIns="91425" lIns="91425" rIns="91425" tIns="91425">
            <a:noAutofit/>
          </a:bodyPr>
          <a:lstStyle/>
          <a:p>
            <a:pPr lvl="0" rtl="0">
              <a:spcBef>
                <a:spcPts val="0"/>
              </a:spcBef>
              <a:buNone/>
            </a:pPr>
            <a:r>
              <a:rPr lang="en" sz="6000">
                <a:latin typeface="Architects Daughter"/>
                <a:ea typeface="Architects Daughter"/>
                <a:cs typeface="Architects Daughter"/>
                <a:sym typeface="Architects Daughter"/>
              </a:rPr>
              <a:t>Last Child in the Woods</a:t>
            </a:r>
            <a:r>
              <a:rPr lang="en" sz="4800">
                <a:latin typeface="Architects Daughter"/>
                <a:ea typeface="Architects Daughter"/>
                <a:cs typeface="Architects Daughter"/>
                <a:sym typeface="Architects Daughter"/>
              </a:rPr>
              <a:t> </a:t>
            </a:r>
          </a:p>
          <a:p>
            <a:pPr lvl="0">
              <a:spcBef>
                <a:spcPts val="0"/>
              </a:spcBef>
              <a:buNone/>
            </a:pPr>
            <a:r>
              <a:rPr lang="en" sz="2400">
                <a:latin typeface="Architects Daughter"/>
                <a:ea typeface="Architects Daughter"/>
                <a:cs typeface="Architects Daughter"/>
                <a:sym typeface="Architects Daughter"/>
              </a:rPr>
              <a:t>by Richard Louv</a:t>
            </a:r>
          </a:p>
        </p:txBody>
      </p:sp>
      <p:sp>
        <p:nvSpPr>
          <p:cNvPr id="57" name="Shape 57"/>
          <p:cNvSpPr txBox="1"/>
          <p:nvPr>
            <p:ph idx="1" type="subTitle"/>
          </p:nvPr>
        </p:nvSpPr>
        <p:spPr>
          <a:xfrm>
            <a:off x="311700" y="3890400"/>
            <a:ext cx="8520599" cy="706200"/>
          </a:xfrm>
          <a:prstGeom prst="rect">
            <a:avLst/>
          </a:prstGeom>
        </p:spPr>
        <p:txBody>
          <a:bodyPr anchorCtr="0" anchor="ctr" bIns="91425" lIns="91425" rIns="91425" tIns="91425">
            <a:noAutofit/>
          </a:bodyPr>
          <a:lstStyle/>
          <a:p>
            <a:pPr lvl="0" rtl="0">
              <a:spcBef>
                <a:spcPts val="0"/>
              </a:spcBef>
              <a:buNone/>
            </a:pPr>
            <a:r>
              <a:rPr lang="en" sz="2400">
                <a:latin typeface="Architects Daughter"/>
                <a:ea typeface="Architects Daughter"/>
                <a:cs typeface="Architects Daughter"/>
                <a:sym typeface="Architects Daughter"/>
              </a:rPr>
              <a:t>Curriculum Guide for “Last Child in the Woods”: Guided Reading Questions and Writing Prompts by </a:t>
            </a:r>
          </a:p>
          <a:p>
            <a:pPr lvl="0">
              <a:spcBef>
                <a:spcPts val="0"/>
              </a:spcBef>
              <a:buNone/>
            </a:pPr>
            <a:r>
              <a:rPr lang="en" sz="2400">
                <a:latin typeface="Architects Daughter"/>
                <a:ea typeface="Architects Daughter"/>
                <a:cs typeface="Architects Daughter"/>
                <a:sym typeface="Architects Daughter"/>
              </a:rPr>
              <a:t>Ms. Kristie Waynick</a:t>
            </a:r>
          </a:p>
        </p:txBody>
      </p:sp>
      <p:sp>
        <p:nvSpPr>
          <p:cNvPr id="58" name="Shape 58"/>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x="0" y="0"/>
          <a:ext cx="0" cy="0"/>
          <a:chOff x="0" y="0"/>
          <a:chExt cx="0" cy="0"/>
        </a:xfrm>
      </p:grpSpPr>
      <p:sp>
        <p:nvSpPr>
          <p:cNvPr id="119" name="Shape 119"/>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5. A Life of the Senses: Nature vs. the Know-It-All State of Mind (55-70)</a:t>
            </a:r>
          </a:p>
        </p:txBody>
      </p:sp>
      <p:sp>
        <p:nvSpPr>
          <p:cNvPr id="120" name="Shape 120"/>
          <p:cNvSpPr txBox="1"/>
          <p:nvPr>
            <p:ph idx="1" type="body"/>
          </p:nvPr>
        </p:nvSpPr>
        <p:spPr>
          <a:xfrm>
            <a:off x="311700" y="14762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“I go to nature to be soothed and healed, </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and to have my senses put in tune once more.”</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John Burroughs</a:t>
            </a:r>
          </a:p>
          <a:p>
            <a:pPr indent="-228600" lvl="0" marL="457200" rtl="0" algn="l">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about this chapter stands out to you?</a:t>
            </a:r>
          </a:p>
          <a:p>
            <a:pPr indent="-228600" lvl="0" marL="457200" rtl="0" algn="l">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has the human-nature connection changed from when it was direct, to now?</a:t>
            </a:r>
          </a:p>
          <a:p>
            <a:pPr indent="-228600" lvl="0" marL="457200" rtl="0" algn="l">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Describe the Know-it-All state of mind.</a:t>
            </a:r>
          </a:p>
          <a:p>
            <a:pPr indent="-228600" lvl="0" marL="457200" rtl="0" algn="l">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is primary experience?</a:t>
            </a:r>
          </a:p>
          <a:p>
            <a:pPr indent="-228600" lvl="0" marL="457200" rtl="0" algn="l">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Why may the current generation suffer from a lack of direct experiences?</a:t>
            </a:r>
          </a:p>
          <a:p>
            <a:pPr indent="-228600" lvl="0" marL="457200" algn="l">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Have you had an experience where you felt connected to nature?</a:t>
            </a:r>
          </a:p>
        </p:txBody>
      </p:sp>
      <p:sp>
        <p:nvSpPr>
          <p:cNvPr id="121" name="Shape 121"/>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x="0" y="0"/>
          <a:ext cx="0" cy="0"/>
          <a:chOff x="0" y="0"/>
          <a:chExt cx="0" cy="0"/>
        </a:xfrm>
      </p:grpSpPr>
      <p:sp>
        <p:nvSpPr>
          <p:cNvPr id="126" name="Shape 126"/>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6. The “Eighth Intelligence” (71-85)</a:t>
            </a:r>
          </a:p>
        </p:txBody>
      </p:sp>
      <p:sp>
        <p:nvSpPr>
          <p:cNvPr id="127" name="Shape 127"/>
          <p:cNvSpPr txBox="1"/>
          <p:nvPr>
            <p:ph idx="1" type="body"/>
          </p:nvPr>
        </p:nvSpPr>
        <p:spPr>
          <a:xfrm>
            <a:off x="311700" y="1228675"/>
            <a:ext cx="8520599" cy="3340199"/>
          </a:xfrm>
          <a:prstGeom prst="rect">
            <a:avLst/>
          </a:prstGeom>
        </p:spPr>
        <p:txBody>
          <a:bodyPr anchorCtr="0" anchor="t" bIns="91425" lIns="91425" rIns="91425" tIns="91425">
            <a:noAutofit/>
          </a:bodyPr>
          <a:lstStyle/>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stands out to you in this chapter?</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are the 7 different intelligences? List them here.</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Which of the different intelligences do you think apply to you, and why?</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is the 8th intelligence? Do you have it?</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On page 77, it says that “Julia is not as impressed with “stuff”....what’s real,....a view from a mountaintop...these things have a lasting impression…” What point do you think the author is making here, about a human connection to nature?</a:t>
            </a:r>
          </a:p>
          <a:p>
            <a:pPr indent="-228600" lvl="0" marL="45720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Describe something you have learned from nature.</a:t>
            </a:r>
          </a:p>
        </p:txBody>
      </p:sp>
      <p:sp>
        <p:nvSpPr>
          <p:cNvPr id="128" name="Shape 128"/>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x="0" y="0"/>
          <a:ext cx="0" cy="0"/>
          <a:chOff x="0" y="0"/>
          <a:chExt cx="0" cy="0"/>
        </a:xfrm>
      </p:grpSpPr>
      <p:sp>
        <p:nvSpPr>
          <p:cNvPr id="133" name="Shape 133"/>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7. The Genius of Childhood: How Nature Nurtures Creativity (86-98)</a:t>
            </a:r>
          </a:p>
        </p:txBody>
      </p:sp>
      <p:sp>
        <p:nvSpPr>
          <p:cNvPr id="134" name="Shape 134"/>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“I played around our yard some and talked to the fence posts, sung songs and made the weeds sing…”</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Woodie Guthrie</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stands out to you?</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is a “loose-parts” toy? What is the loose parts theory?</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has nature affected influential people like Jane Goodall, John Muir, Mark Twain, T.S. Elliot, E.O. Wilson, and Eleanor Roosevelt?</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Who is Edith Cobb, and why is she important to this topic?</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is the definition of “ecstatic”, both the contemporary and Greek meanings?</a:t>
            </a:r>
          </a:p>
        </p:txBody>
      </p:sp>
      <p:sp>
        <p:nvSpPr>
          <p:cNvPr id="135" name="Shape 13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x="0" y="0"/>
          <a:ext cx="0" cy="0"/>
          <a:chOff x="0" y="0"/>
          <a:chExt cx="0" cy="0"/>
        </a:xfrm>
      </p:grpSpPr>
      <p:sp>
        <p:nvSpPr>
          <p:cNvPr id="140" name="Shape 140"/>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8. Nature-Deficit Disorder and the Restorative Environment (99-114)</a:t>
            </a:r>
          </a:p>
        </p:txBody>
      </p:sp>
      <p:sp>
        <p:nvSpPr>
          <p:cNvPr id="141" name="Shape 141"/>
          <p:cNvSpPr txBox="1"/>
          <p:nvPr>
            <p:ph idx="1" type="body"/>
          </p:nvPr>
        </p:nvSpPr>
        <p:spPr>
          <a:xfrm>
            <a:off x="311700" y="1228675"/>
            <a:ext cx="8520599" cy="3340199"/>
          </a:xfrm>
          <a:prstGeom prst="rect">
            <a:avLst/>
          </a:prstGeom>
        </p:spPr>
        <p:txBody>
          <a:bodyPr anchorCtr="0" anchor="t" bIns="91425" lIns="91425" rIns="91425" tIns="91425">
            <a:noAutofit/>
          </a:bodyPr>
          <a:lstStyle/>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stands out to you?</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How has the decline of Physical Education in schools affected children in the United States?</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is an Outward Bound Program?</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informal information did the University of Illinois give to parents, caregivers, and others? What were their responses?</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“If it’s true that nature therapy reduces the symptoms of ADHD, then the converse may also be true:...”  What do they say about the opposite of this statement?</a:t>
            </a:r>
          </a:p>
          <a:p>
            <a:pPr indent="-228600" lvl="0" marL="45720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 How did Daniel Ybarra help at risk teens? What was the result?</a:t>
            </a:r>
          </a:p>
        </p:txBody>
      </p:sp>
      <p:sp>
        <p:nvSpPr>
          <p:cNvPr id="142" name="Shape 14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6" name="Shape 146"/>
        <p:cNvGrpSpPr/>
        <p:nvPr/>
      </p:nvGrpSpPr>
      <p:grpSpPr>
        <a:xfrm>
          <a:off x="0" y="0"/>
          <a:ext cx="0" cy="0"/>
          <a:chOff x="0" y="0"/>
          <a:chExt cx="0" cy="0"/>
        </a:xfrm>
      </p:grpSpPr>
      <p:sp>
        <p:nvSpPr>
          <p:cNvPr id="147" name="Shape 147"/>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Part III. The Best of Intentions: Why Johnnie and Jeannie Don’t Play Outside Anymore</a:t>
            </a:r>
          </a:p>
        </p:txBody>
      </p:sp>
      <p:sp>
        <p:nvSpPr>
          <p:cNvPr id="148" name="Shape 148"/>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“Our children no longer learn how to read</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the great Book of Nature</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from their own direct experience or how to interact creatively</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with the seasonal transformations of the planet.</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They seldom learn where their water comes from or where it goes.</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We no longer coordinate our human celebration with </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the great liturgy of the heavens.”</a:t>
            </a:r>
          </a:p>
          <a:p>
            <a:pPr indent="-228600" lvl="0" marL="45720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Wendell Berry</a:t>
            </a:r>
          </a:p>
        </p:txBody>
      </p:sp>
      <p:sp>
        <p:nvSpPr>
          <p:cNvPr id="149" name="Shape 14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3" name="Shape 153"/>
        <p:cNvGrpSpPr/>
        <p:nvPr/>
      </p:nvGrpSpPr>
      <p:grpSpPr>
        <a:xfrm>
          <a:off x="0" y="0"/>
          <a:ext cx="0" cy="0"/>
          <a:chOff x="0" y="0"/>
          <a:chExt cx="0" cy="0"/>
        </a:xfrm>
      </p:grpSpPr>
      <p:sp>
        <p:nvSpPr>
          <p:cNvPr id="154" name="Shape 154"/>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9. Time and Fear (115-122)</a:t>
            </a:r>
          </a:p>
        </p:txBody>
      </p:sp>
      <p:sp>
        <p:nvSpPr>
          <p:cNvPr id="155" name="Shape 155"/>
          <p:cNvSpPr txBox="1"/>
          <p:nvPr>
            <p:ph idx="1" type="body"/>
          </p:nvPr>
        </p:nvSpPr>
        <p:spPr>
          <a:xfrm>
            <a:off x="311700" y="1228675"/>
            <a:ext cx="8520599" cy="3340199"/>
          </a:xfrm>
          <a:prstGeom prst="rect">
            <a:avLst/>
          </a:prstGeom>
        </p:spPr>
        <p:txBody>
          <a:bodyPr anchorCtr="0" anchor="t" bIns="91425" lIns="91425" rIns="91425" tIns="91425">
            <a:noAutofit/>
          </a:bodyPr>
          <a:lstStyle/>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stands out to you?</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Tell me something good about structured sports as outdoor play, and something bad about it.</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are some things that take up your “free” time?</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How has nature time gone from relaxing and calming, to something that is often forgotten about?</a:t>
            </a:r>
          </a:p>
          <a:p>
            <a:pPr indent="-228600" lvl="0" marL="45720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This chapter gives some examples of a busy daily schedule of a high school student. List your normal daily schedule, and see how they compare. Are you as busy? </a:t>
            </a:r>
          </a:p>
        </p:txBody>
      </p:sp>
      <p:sp>
        <p:nvSpPr>
          <p:cNvPr id="156" name="Shape 156"/>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0" name="Shape 160"/>
        <p:cNvGrpSpPr/>
        <p:nvPr/>
      </p:nvGrpSpPr>
      <p:grpSpPr>
        <a:xfrm>
          <a:off x="0" y="0"/>
          <a:ext cx="0" cy="0"/>
          <a:chOff x="0" y="0"/>
          <a:chExt cx="0" cy="0"/>
        </a:xfrm>
      </p:grpSpPr>
      <p:sp>
        <p:nvSpPr>
          <p:cNvPr id="161" name="Shape 161"/>
          <p:cNvSpPr txBox="1"/>
          <p:nvPr>
            <p:ph type="title"/>
          </p:nvPr>
        </p:nvSpPr>
        <p:spPr>
          <a:xfrm>
            <a:off x="168825" y="292850"/>
            <a:ext cx="8852100"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10. The Bogeyman Syndrome Redux (123-132)</a:t>
            </a:r>
          </a:p>
        </p:txBody>
      </p:sp>
      <p:sp>
        <p:nvSpPr>
          <p:cNvPr id="162" name="Shape 162"/>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sz="1400">
                <a:solidFill>
                  <a:srgbClr val="000000"/>
                </a:solidFill>
                <a:latin typeface="Happy Monkey"/>
                <a:ea typeface="Happy Monkey"/>
                <a:cs typeface="Happy Monkey"/>
                <a:sym typeface="Happy Monkey"/>
              </a:rPr>
              <a:t>“Man’s heart, away from nature, becomes hard; [the Lakota] knew</a:t>
            </a:r>
          </a:p>
          <a:p>
            <a:pPr lvl="0" rtl="0" algn="ctr">
              <a:lnSpc>
                <a:spcPct val="100000"/>
              </a:lnSpc>
              <a:spcBef>
                <a:spcPts val="0"/>
              </a:spcBef>
              <a:spcAft>
                <a:spcPts val="0"/>
              </a:spcAft>
              <a:buNone/>
            </a:pPr>
            <a:r>
              <a:rPr i="1" lang="en" sz="1400">
                <a:solidFill>
                  <a:srgbClr val="000000"/>
                </a:solidFill>
                <a:latin typeface="Happy Monkey"/>
                <a:ea typeface="Happy Monkey"/>
                <a:cs typeface="Happy Monkey"/>
                <a:sym typeface="Happy Monkey"/>
              </a:rPr>
              <a:t>that lack of respect for growing, living things soon led to lack of</a:t>
            </a:r>
          </a:p>
          <a:p>
            <a:pPr lvl="0" rtl="0" algn="ctr">
              <a:lnSpc>
                <a:spcPct val="100000"/>
              </a:lnSpc>
              <a:spcBef>
                <a:spcPts val="0"/>
              </a:spcBef>
              <a:spcAft>
                <a:spcPts val="0"/>
              </a:spcAft>
              <a:buNone/>
            </a:pPr>
            <a:r>
              <a:rPr i="1" lang="en" sz="1400">
                <a:solidFill>
                  <a:srgbClr val="000000"/>
                </a:solidFill>
                <a:latin typeface="Happy Monkey"/>
                <a:ea typeface="Happy Monkey"/>
                <a:cs typeface="Happy Monkey"/>
                <a:sym typeface="Happy Monkey"/>
              </a:rPr>
              <a:t>respect for humans too.”</a:t>
            </a:r>
          </a:p>
          <a:p>
            <a:pPr indent="-317500" lvl="0" marL="457200" rtl="0" algn="ctr">
              <a:lnSpc>
                <a:spcPct val="100000"/>
              </a:lnSpc>
              <a:spcBef>
                <a:spcPts val="0"/>
              </a:spcBef>
              <a:spcAft>
                <a:spcPts val="0"/>
              </a:spcAft>
              <a:buClr>
                <a:srgbClr val="000000"/>
              </a:buClr>
              <a:buSzPct val="100000"/>
              <a:buFont typeface="Happy Monkey"/>
              <a:buChar char="-"/>
            </a:pPr>
            <a:r>
              <a:rPr i="1" lang="en" sz="1400">
                <a:solidFill>
                  <a:srgbClr val="000000"/>
                </a:solidFill>
                <a:latin typeface="Happy Monkey"/>
                <a:ea typeface="Happy Monkey"/>
                <a:cs typeface="Happy Monkey"/>
                <a:sym typeface="Happy Monkey"/>
              </a:rPr>
              <a:t>Luther Standing Bear (c. 1868-1939)</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is something you fear?</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are some “fears” that have caused parents to be more protective and concerned about their children?</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is the “Bogeyman Syndrome”?</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This chapter talks about race focused crime reporting. It came out in 2005, about 10 years ago. Has this type of news report changed? Explain your answer, and how it has or hasn’t changed.</a:t>
            </a:r>
          </a:p>
          <a:p>
            <a:pPr indent="-228600" lvl="0" marL="45720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has the public view of “danger” in nature changed?</a:t>
            </a:r>
          </a:p>
        </p:txBody>
      </p:sp>
      <p:sp>
        <p:nvSpPr>
          <p:cNvPr id="163" name="Shape 163"/>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7" name="Shape 167"/>
        <p:cNvGrpSpPr/>
        <p:nvPr/>
      </p:nvGrpSpPr>
      <p:grpSpPr>
        <a:xfrm>
          <a:off x="0" y="0"/>
          <a:ext cx="0" cy="0"/>
          <a:chOff x="0" y="0"/>
          <a:chExt cx="0" cy="0"/>
        </a:xfrm>
      </p:grpSpPr>
      <p:sp>
        <p:nvSpPr>
          <p:cNvPr id="168" name="Shape 168"/>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11. Don’t Know Much About Natural History: Education as a Barrier to Nature (133-145)</a:t>
            </a:r>
          </a:p>
        </p:txBody>
      </p:sp>
      <p:sp>
        <p:nvSpPr>
          <p:cNvPr id="169" name="Shape 169"/>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sz="1400">
                <a:solidFill>
                  <a:srgbClr val="000000"/>
                </a:solidFill>
                <a:latin typeface="Happy Monkey"/>
                <a:ea typeface="Happy Monkey"/>
                <a:cs typeface="Happy Monkey"/>
                <a:sym typeface="Happy Monkey"/>
              </a:rPr>
              <a:t>“To a person uninstructed in natural history, his country or sea-side stroll is a walk through a gallery filled with wonderful works of art, nine-tenths of which have their faces turned to the wall.”</a:t>
            </a:r>
          </a:p>
          <a:p>
            <a:pPr indent="-317500" lvl="0" marL="457200" rtl="0" algn="ctr">
              <a:lnSpc>
                <a:spcPct val="100000"/>
              </a:lnSpc>
              <a:spcBef>
                <a:spcPts val="0"/>
              </a:spcBef>
              <a:spcAft>
                <a:spcPts val="0"/>
              </a:spcAft>
              <a:buClr>
                <a:srgbClr val="000000"/>
              </a:buClr>
              <a:buSzPct val="100000"/>
              <a:buFont typeface="Happy Monkey"/>
              <a:buChar char="-"/>
            </a:pPr>
            <a:r>
              <a:rPr i="1" lang="en" sz="1400">
                <a:solidFill>
                  <a:srgbClr val="000000"/>
                </a:solidFill>
                <a:latin typeface="Happy Monkey"/>
                <a:ea typeface="Happy Monkey"/>
                <a:cs typeface="Happy Monkey"/>
                <a:sym typeface="Happy Monkey"/>
              </a:rPr>
              <a:t>Thomas Huxley</a:t>
            </a:r>
          </a:p>
          <a:p>
            <a:pPr indent="-323850" lvl="0" marL="457200" rtl="0" algn="l">
              <a:lnSpc>
                <a:spcPct val="100000"/>
              </a:lnSpc>
              <a:spcBef>
                <a:spcPts val="0"/>
              </a:spcBef>
              <a:spcAft>
                <a:spcPts val="0"/>
              </a:spcAft>
              <a:buClr>
                <a:srgbClr val="000000"/>
              </a:buClr>
              <a:buSzPct val="100000"/>
              <a:buFont typeface="Happy Monkey"/>
              <a:buAutoNum type="arabicPeriod"/>
            </a:pPr>
            <a:r>
              <a:rPr lang="en" sz="1500">
                <a:solidFill>
                  <a:srgbClr val="000000"/>
                </a:solidFill>
                <a:latin typeface="Happy Monkey"/>
                <a:ea typeface="Happy Monkey"/>
                <a:cs typeface="Happy Monkey"/>
                <a:sym typeface="Happy Monkey"/>
              </a:rPr>
              <a:t>What stands out?</a:t>
            </a:r>
          </a:p>
          <a:p>
            <a:pPr indent="-323850" lvl="0" marL="457200" rtl="0" algn="l">
              <a:lnSpc>
                <a:spcPct val="100000"/>
              </a:lnSpc>
              <a:spcBef>
                <a:spcPts val="0"/>
              </a:spcBef>
              <a:spcAft>
                <a:spcPts val="0"/>
              </a:spcAft>
              <a:buClr>
                <a:srgbClr val="000000"/>
              </a:buClr>
              <a:buSzPct val="100000"/>
              <a:buFont typeface="Happy Monkey"/>
              <a:buAutoNum type="arabicPeriod"/>
            </a:pPr>
            <a:r>
              <a:rPr lang="en" sz="1500">
                <a:solidFill>
                  <a:srgbClr val="000000"/>
                </a:solidFill>
                <a:latin typeface="Happy Monkey"/>
                <a:ea typeface="Happy Monkey"/>
                <a:cs typeface="Happy Monkey"/>
                <a:sym typeface="Happy Monkey"/>
              </a:rPr>
              <a:t>What is Ecophobia?</a:t>
            </a:r>
          </a:p>
          <a:p>
            <a:pPr indent="-323850" lvl="0" marL="457200" rtl="0" algn="l">
              <a:lnSpc>
                <a:spcPct val="100000"/>
              </a:lnSpc>
              <a:spcBef>
                <a:spcPts val="0"/>
              </a:spcBef>
              <a:spcAft>
                <a:spcPts val="0"/>
              </a:spcAft>
              <a:buClr>
                <a:srgbClr val="000000"/>
              </a:buClr>
              <a:buSzPct val="100000"/>
              <a:buFont typeface="Happy Monkey"/>
              <a:buAutoNum type="arabicPeriod"/>
            </a:pPr>
            <a:r>
              <a:rPr lang="en" sz="1500">
                <a:solidFill>
                  <a:srgbClr val="000000"/>
                </a:solidFill>
                <a:latin typeface="Happy Monkey"/>
                <a:ea typeface="Happy Monkey"/>
                <a:cs typeface="Happy Monkey"/>
                <a:sym typeface="Happy Monkey"/>
              </a:rPr>
              <a:t>Why are some students at a disconnect with nature, even though they learn about it in school?</a:t>
            </a:r>
          </a:p>
          <a:p>
            <a:pPr indent="-323850" lvl="0" marL="457200" rtl="0" algn="l">
              <a:lnSpc>
                <a:spcPct val="100000"/>
              </a:lnSpc>
              <a:spcBef>
                <a:spcPts val="0"/>
              </a:spcBef>
              <a:spcAft>
                <a:spcPts val="0"/>
              </a:spcAft>
              <a:buClr>
                <a:srgbClr val="000000"/>
              </a:buClr>
              <a:buSzPct val="100000"/>
              <a:buFont typeface="Happy Monkey"/>
              <a:buAutoNum type="arabicPeriod"/>
            </a:pPr>
            <a:r>
              <a:rPr lang="en" sz="1500">
                <a:solidFill>
                  <a:srgbClr val="000000"/>
                </a:solidFill>
                <a:latin typeface="Happy Monkey"/>
                <a:ea typeface="Happy Monkey"/>
                <a:cs typeface="Happy Monkey"/>
                <a:sym typeface="Happy Monkey"/>
              </a:rPr>
              <a:t>How can teachers help to remedy the imbalance of environmental education?</a:t>
            </a:r>
          </a:p>
          <a:p>
            <a:pPr indent="-323850" lvl="0" marL="457200" rtl="0" algn="l">
              <a:lnSpc>
                <a:spcPct val="100000"/>
              </a:lnSpc>
              <a:spcBef>
                <a:spcPts val="0"/>
              </a:spcBef>
              <a:spcAft>
                <a:spcPts val="0"/>
              </a:spcAft>
              <a:buClr>
                <a:srgbClr val="000000"/>
              </a:buClr>
              <a:buSzPct val="100000"/>
              <a:buFont typeface="Happy Monkey"/>
              <a:buAutoNum type="arabicPeriod"/>
            </a:pPr>
            <a:r>
              <a:rPr lang="en" sz="1500">
                <a:solidFill>
                  <a:srgbClr val="000000"/>
                </a:solidFill>
                <a:latin typeface="Happy Monkey"/>
                <a:ea typeface="Happy Monkey"/>
                <a:cs typeface="Happy Monkey"/>
                <a:sym typeface="Happy Monkey"/>
              </a:rPr>
              <a:t>Schools have been putting more money into technology, and less into the arts. What affect has this had? What about on you personally?</a:t>
            </a:r>
          </a:p>
          <a:p>
            <a:pPr indent="-323850" lvl="0" marL="457200" algn="l">
              <a:lnSpc>
                <a:spcPct val="100000"/>
              </a:lnSpc>
              <a:spcBef>
                <a:spcPts val="0"/>
              </a:spcBef>
              <a:spcAft>
                <a:spcPts val="0"/>
              </a:spcAft>
              <a:buClr>
                <a:srgbClr val="000000"/>
              </a:buClr>
              <a:buSzPct val="100000"/>
              <a:buFont typeface="Happy Monkey"/>
              <a:buAutoNum type="arabicPeriod"/>
            </a:pPr>
            <a:r>
              <a:rPr lang="en" sz="1500">
                <a:solidFill>
                  <a:srgbClr val="000000"/>
                </a:solidFill>
                <a:latin typeface="Happy Monkey"/>
                <a:ea typeface="Happy Monkey"/>
                <a:cs typeface="Happy Monkey"/>
                <a:sym typeface="Happy Monkey"/>
              </a:rPr>
              <a:t>Explain how you feel about the statement that people don’t value what they don’t have a name for. How does this affect higher education, and training for jobs? </a:t>
            </a:r>
          </a:p>
        </p:txBody>
      </p:sp>
      <p:sp>
        <p:nvSpPr>
          <p:cNvPr id="170" name="Shape 170"/>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4" name="Shape 174"/>
        <p:cNvGrpSpPr/>
        <p:nvPr/>
      </p:nvGrpSpPr>
      <p:grpSpPr>
        <a:xfrm>
          <a:off x="0" y="0"/>
          <a:ext cx="0" cy="0"/>
          <a:chOff x="0" y="0"/>
          <a:chExt cx="0" cy="0"/>
        </a:xfrm>
      </p:grpSpPr>
      <p:sp>
        <p:nvSpPr>
          <p:cNvPr id="175" name="Shape 175"/>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12. Where Will the Future Stewards of Nature Come From? (146-162)</a:t>
            </a:r>
          </a:p>
        </p:txBody>
      </p:sp>
      <p:sp>
        <p:nvSpPr>
          <p:cNvPr id="176" name="Shape 176"/>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“[What is the] extinction of a condor to a child who has never seen a wren?”</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Naturalist Robert Michael Pyle</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stands out?</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has attendance to National Parks changed recently? Why do you think it is?</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does childhood exposure to nature change your adulthood? Use Roosevelt and Morris to help you answer.</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have Girl Scouts and Boy Scouts changed?</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does the attachment theory say?</a:t>
            </a:r>
          </a:p>
          <a:p>
            <a:pPr indent="-228600" lvl="0" marL="45720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is something you are passionate about?</a:t>
            </a:r>
          </a:p>
        </p:txBody>
      </p:sp>
      <p:sp>
        <p:nvSpPr>
          <p:cNvPr id="177" name="Shape 177"/>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1" name="Shape 181"/>
        <p:cNvGrpSpPr/>
        <p:nvPr/>
      </p:nvGrpSpPr>
      <p:grpSpPr>
        <a:xfrm>
          <a:off x="0" y="0"/>
          <a:ext cx="0" cy="0"/>
          <a:chOff x="0" y="0"/>
          <a:chExt cx="0" cy="0"/>
        </a:xfrm>
      </p:grpSpPr>
      <p:sp>
        <p:nvSpPr>
          <p:cNvPr id="182" name="Shape 182"/>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Part IV: The Nature-Child Reunion</a:t>
            </a:r>
          </a:p>
        </p:txBody>
      </p:sp>
      <p:sp>
        <p:nvSpPr>
          <p:cNvPr id="183" name="Shape 183"/>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“I am well again, I came to life</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in the cool winds and crystal waters of the mountains…”</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John Muir</a:t>
            </a:r>
          </a:p>
          <a:p>
            <a:pPr lvl="0" rtl="0" algn="ctr">
              <a:lnSpc>
                <a:spcPct val="100000"/>
              </a:lnSpc>
              <a:spcBef>
                <a:spcPts val="0"/>
              </a:spcBef>
              <a:spcAft>
                <a:spcPts val="0"/>
              </a:spcAft>
              <a:buNone/>
            </a:pPr>
            <a:r>
              <a:t/>
            </a:r>
            <a:endParaRPr i="1">
              <a:solidFill>
                <a:srgbClr val="000000"/>
              </a:solidFill>
              <a:latin typeface="Happy Monkey"/>
              <a:ea typeface="Happy Monkey"/>
              <a:cs typeface="Happy Monkey"/>
              <a:sym typeface="Happy Monkey"/>
            </a:endParaRP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“Each new year is a surprise to us.</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We find that we had virtually forgotten the note of each bird, </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and when we hear it again, it is remembered like a dream, </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reminding us of a previous state of ecistence….</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The voice of nature is always encouraging.”</a:t>
            </a:r>
          </a:p>
          <a:p>
            <a:pPr indent="-228600" lvl="0" marL="45720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Henry David Thoreau</a:t>
            </a:r>
          </a:p>
        </p:txBody>
      </p:sp>
      <p:sp>
        <p:nvSpPr>
          <p:cNvPr id="184" name="Shape 184"/>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 name="Shape 62"/>
        <p:cNvGrpSpPr/>
        <p:nvPr/>
      </p:nvGrpSpPr>
      <p:grpSpPr>
        <a:xfrm>
          <a:off x="0" y="0"/>
          <a:ext cx="0" cy="0"/>
          <a:chOff x="0" y="0"/>
          <a:chExt cx="0" cy="0"/>
        </a:xfrm>
      </p:grpSpPr>
      <p:sp>
        <p:nvSpPr>
          <p:cNvPr id="63" name="Shape 63"/>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Back of the book and Introduction</a:t>
            </a:r>
          </a:p>
        </p:txBody>
      </p:sp>
      <p:sp>
        <p:nvSpPr>
          <p:cNvPr id="64" name="Shape 64"/>
          <p:cNvSpPr txBox="1"/>
          <p:nvPr>
            <p:ph idx="1" type="body"/>
          </p:nvPr>
        </p:nvSpPr>
        <p:spPr>
          <a:xfrm>
            <a:off x="311700" y="1228675"/>
            <a:ext cx="8520599" cy="3340199"/>
          </a:xfrm>
          <a:prstGeom prst="rect">
            <a:avLst/>
          </a:prstGeom>
        </p:spPr>
        <p:txBody>
          <a:bodyPr anchorCtr="0" anchor="t" bIns="91425" lIns="91425" rIns="91425" tIns="91425">
            <a:noAutofit/>
          </a:bodyPr>
          <a:lstStyle/>
          <a:p>
            <a:pPr indent="-228600" lvl="0" marL="457200" rtl="0">
              <a:spcBef>
                <a:spcPts val="0"/>
              </a:spcBef>
              <a:buClr>
                <a:srgbClr val="000000"/>
              </a:buClr>
              <a:buFont typeface="Happy Monkey"/>
              <a:buChar char="★"/>
            </a:pPr>
            <a:r>
              <a:rPr lang="en">
                <a:solidFill>
                  <a:srgbClr val="000000"/>
                </a:solidFill>
                <a:latin typeface="Happy Monkey"/>
                <a:ea typeface="Happy Monkey"/>
                <a:cs typeface="Happy Monkey"/>
                <a:sym typeface="Happy Monkey"/>
              </a:rPr>
              <a:t>Read the back of the book and the Introduction section. Answer the following questions after you read. If you need to go back, please do. Answer in complete sentences in your composition notebook or journal as you go through each section of the book.</a:t>
            </a:r>
          </a:p>
          <a:p>
            <a:pPr indent="-228600" lvl="0" marL="457200" rtl="0" algn="ctr">
              <a:spcBef>
                <a:spcPts val="0"/>
              </a:spcBef>
              <a:buClr>
                <a:srgbClr val="000000"/>
              </a:buClr>
              <a:buFont typeface="Happy Monkey"/>
              <a:buChar char="★"/>
            </a:pPr>
            <a:r>
              <a:rPr lang="en">
                <a:solidFill>
                  <a:srgbClr val="000000"/>
                </a:solidFill>
                <a:latin typeface="Happy Monkey"/>
                <a:ea typeface="Happy Monkey"/>
                <a:cs typeface="Happy Monkey"/>
                <a:sym typeface="Happy Monkey"/>
              </a:rPr>
              <a:t>1. What things stand out to you?</a:t>
            </a:r>
          </a:p>
          <a:p>
            <a:pPr indent="-228600" lvl="0" marL="457200" rtl="0" algn="ctr">
              <a:spcBef>
                <a:spcPts val="0"/>
              </a:spcBef>
              <a:buClr>
                <a:srgbClr val="000000"/>
              </a:buClr>
              <a:buFont typeface="Happy Monkey"/>
              <a:buChar char="★"/>
            </a:pPr>
            <a:r>
              <a:rPr lang="en">
                <a:solidFill>
                  <a:srgbClr val="000000"/>
                </a:solidFill>
                <a:latin typeface="Happy Monkey"/>
                <a:ea typeface="Happy Monkey"/>
                <a:cs typeface="Happy Monkey"/>
                <a:sym typeface="Happy Monkey"/>
              </a:rPr>
              <a:t>2. What about it relates to you?</a:t>
            </a:r>
          </a:p>
          <a:p>
            <a:pPr indent="-228600" lvl="0" marL="457200" rtl="0" algn="ctr">
              <a:spcBef>
                <a:spcPts val="0"/>
              </a:spcBef>
              <a:buClr>
                <a:srgbClr val="000000"/>
              </a:buClr>
              <a:buFont typeface="Happy Monkey"/>
              <a:buChar char="★"/>
            </a:pPr>
            <a:r>
              <a:rPr lang="en">
                <a:solidFill>
                  <a:srgbClr val="000000"/>
                </a:solidFill>
                <a:latin typeface="Happy Monkey"/>
                <a:ea typeface="Happy Monkey"/>
                <a:cs typeface="Happy Monkey"/>
                <a:sym typeface="Happy Monkey"/>
              </a:rPr>
              <a:t>3. What are your expectations of this book after reading the back summary and the introduction? </a:t>
            </a:r>
          </a:p>
        </p:txBody>
      </p:sp>
      <p:sp>
        <p:nvSpPr>
          <p:cNvPr id="65" name="Shape 6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8" name="Shape 188"/>
        <p:cNvGrpSpPr/>
        <p:nvPr/>
      </p:nvGrpSpPr>
      <p:grpSpPr>
        <a:xfrm>
          <a:off x="0" y="0"/>
          <a:ext cx="0" cy="0"/>
          <a:chOff x="0" y="0"/>
          <a:chExt cx="0" cy="0"/>
        </a:xfrm>
      </p:grpSpPr>
      <p:sp>
        <p:nvSpPr>
          <p:cNvPr id="189" name="Shape 189"/>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13. Bringing Nature Home (163-177)</a:t>
            </a:r>
          </a:p>
        </p:txBody>
      </p:sp>
      <p:sp>
        <p:nvSpPr>
          <p:cNvPr id="190" name="Shape 190"/>
          <p:cNvSpPr txBox="1"/>
          <p:nvPr>
            <p:ph idx="1" type="body"/>
          </p:nvPr>
        </p:nvSpPr>
        <p:spPr>
          <a:xfrm>
            <a:off x="311700" y="1228675"/>
            <a:ext cx="8520599" cy="37796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“It is not half so important to know as to feel when introducing a young child to the natural world.”</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Rachel Carson</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stands out to you?</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were the children and the adults different during their hike? (the author and his friend Schad, and their children)</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The author states that “There is no such thing as a grown up person.”  How is that true to you? What do you hold onto that makes you a kid at heart?</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do you battle boredom? Does it fit with anything that was suggested for parents to do?</a:t>
            </a:r>
          </a:p>
          <a:p>
            <a:pPr indent="-228600" lvl="0" marL="45720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is something you can do to reconnect to nature?</a:t>
            </a:r>
          </a:p>
        </p:txBody>
      </p:sp>
      <p:sp>
        <p:nvSpPr>
          <p:cNvPr id="191" name="Shape 191"/>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5" name="Shape 195"/>
        <p:cNvGrpSpPr/>
        <p:nvPr/>
      </p:nvGrpSpPr>
      <p:grpSpPr>
        <a:xfrm>
          <a:off x="0" y="0"/>
          <a:ext cx="0" cy="0"/>
          <a:chOff x="0" y="0"/>
          <a:chExt cx="0" cy="0"/>
        </a:xfrm>
      </p:grpSpPr>
      <p:sp>
        <p:nvSpPr>
          <p:cNvPr id="196" name="Shape 196"/>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14. Scared Smart: Facing the Bogeyman (178-188)</a:t>
            </a:r>
          </a:p>
        </p:txBody>
      </p:sp>
      <p:sp>
        <p:nvSpPr>
          <p:cNvPr id="197" name="Shape 197"/>
          <p:cNvSpPr txBox="1"/>
          <p:nvPr>
            <p:ph idx="1" type="body"/>
          </p:nvPr>
        </p:nvSpPr>
        <p:spPr>
          <a:xfrm>
            <a:off x="311700" y="1228675"/>
            <a:ext cx="8520599" cy="3340199"/>
          </a:xfrm>
          <a:prstGeom prst="rect">
            <a:avLst/>
          </a:prstGeom>
        </p:spPr>
        <p:txBody>
          <a:bodyPr anchorCtr="0" anchor="t" bIns="91425" lIns="91425" rIns="91425" tIns="91425">
            <a:noAutofit/>
          </a:bodyPr>
          <a:lstStyle/>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stands out to you?</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How does nature shape confidence?</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Where do you think the most danger lies in childhood: nature, or organized sports?</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is involved in the suggested “five-step program” for curing the fear of the Bogeyman?</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Describe what “assessing ice” is.</a:t>
            </a:r>
          </a:p>
          <a:p>
            <a:pPr indent="-228600" lvl="0" marL="45720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The author says that children learn best from experiencing things themselves. Tell me about a time where you learned an important lesson through experiencing it yourself.</a:t>
            </a:r>
          </a:p>
        </p:txBody>
      </p:sp>
      <p:sp>
        <p:nvSpPr>
          <p:cNvPr id="198" name="Shape 198"/>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2" name="Shape 202"/>
        <p:cNvGrpSpPr/>
        <p:nvPr/>
      </p:nvGrpSpPr>
      <p:grpSpPr>
        <a:xfrm>
          <a:off x="0" y="0"/>
          <a:ext cx="0" cy="0"/>
          <a:chOff x="0" y="0"/>
          <a:chExt cx="0" cy="0"/>
        </a:xfrm>
      </p:grpSpPr>
      <p:sp>
        <p:nvSpPr>
          <p:cNvPr id="203" name="Shape 203"/>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15. Telling Turtle Tales: Using Nature as a Moral Teacher (189-202)</a:t>
            </a:r>
          </a:p>
        </p:txBody>
      </p:sp>
      <p:sp>
        <p:nvSpPr>
          <p:cNvPr id="204" name="Shape 204"/>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“Let nature be your teacher.”</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William Wordsworth</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stands out?</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The author mentions that (boys) get in trouble now for collecting turtles. How have the views of nature changed to make it this way?</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do you think about hunting and fishing from the ethical standpoint? Do you hunt and fish?</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is wildcrafting, and how has it changed?</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did Robert Kennedy’s New York City watershed agreement help to conserve and help others appreciate nature?</a:t>
            </a:r>
          </a:p>
        </p:txBody>
      </p:sp>
      <p:sp>
        <p:nvSpPr>
          <p:cNvPr id="205" name="Shape 20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9" name="Shape 209"/>
        <p:cNvGrpSpPr/>
        <p:nvPr/>
      </p:nvGrpSpPr>
      <p:grpSpPr>
        <a:xfrm>
          <a:off x="0" y="0"/>
          <a:ext cx="0" cy="0"/>
          <a:chOff x="0" y="0"/>
          <a:chExt cx="0" cy="0"/>
        </a:xfrm>
      </p:grpSpPr>
      <p:sp>
        <p:nvSpPr>
          <p:cNvPr id="210" name="Shape 210"/>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Part V: The Jungle Blackboard</a:t>
            </a:r>
          </a:p>
        </p:txBody>
      </p:sp>
      <p:sp>
        <p:nvSpPr>
          <p:cNvPr id="211" name="Shape 211"/>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“It is not the language of painters</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but the language of nature which one should listen to….</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The feeling for the things themselves, </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for reality, is more important than the feeling for pictures.”</a:t>
            </a:r>
          </a:p>
          <a:p>
            <a:pPr indent="-228600" lvl="0" marL="45720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Vincent van Gogh</a:t>
            </a:r>
          </a:p>
        </p:txBody>
      </p:sp>
      <p:sp>
        <p:nvSpPr>
          <p:cNvPr id="212" name="Shape 21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6" name="Shape 216"/>
        <p:cNvGrpSpPr/>
        <p:nvPr/>
      </p:nvGrpSpPr>
      <p:grpSpPr>
        <a:xfrm>
          <a:off x="0" y="0"/>
          <a:ext cx="0" cy="0"/>
          <a:chOff x="0" y="0"/>
          <a:chExt cx="0" cy="0"/>
        </a:xfrm>
      </p:grpSpPr>
      <p:sp>
        <p:nvSpPr>
          <p:cNvPr id="217" name="Shape 217"/>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16. Natural School Reform (203-226)</a:t>
            </a:r>
          </a:p>
        </p:txBody>
      </p:sp>
      <p:sp>
        <p:nvSpPr>
          <p:cNvPr id="218" name="Shape 218"/>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“Teaching children about the natural world should be treated as one of the most important events in their lives.” </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Thomas Berry</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stands out?</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is education different in Finland than it is here in the U.S.?</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are some examples of how environmental based learning helps schools? What do YOU personally think about this?</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is Jackie Grobarek’s “butterfly theory”?</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did the principal and Torrey Pines Elementary use nature to increase environmental learning?</a:t>
            </a:r>
          </a:p>
          <a:p>
            <a:pPr indent="-228600" lvl="0" marL="45720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is one thing YOU would like to see happen for environmental education in your school? (it will probably  not happen, but what if it could?)</a:t>
            </a:r>
          </a:p>
        </p:txBody>
      </p:sp>
      <p:sp>
        <p:nvSpPr>
          <p:cNvPr id="219" name="Shape 21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3" name="Shape 223"/>
        <p:cNvGrpSpPr/>
        <p:nvPr/>
      </p:nvGrpSpPr>
      <p:grpSpPr>
        <a:xfrm>
          <a:off x="0" y="0"/>
          <a:ext cx="0" cy="0"/>
          <a:chOff x="0" y="0"/>
          <a:chExt cx="0" cy="0"/>
        </a:xfrm>
      </p:grpSpPr>
      <p:sp>
        <p:nvSpPr>
          <p:cNvPr id="224" name="Shape 224"/>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17. Camp Revival (227-236)</a:t>
            </a:r>
          </a:p>
        </p:txBody>
      </p:sp>
      <p:sp>
        <p:nvSpPr>
          <p:cNvPr id="225" name="Shape 225"/>
          <p:cNvSpPr txBox="1"/>
          <p:nvPr>
            <p:ph idx="1" type="body"/>
          </p:nvPr>
        </p:nvSpPr>
        <p:spPr>
          <a:xfrm>
            <a:off x="311700" y="1228675"/>
            <a:ext cx="8520599" cy="3340199"/>
          </a:xfrm>
          <a:prstGeom prst="rect">
            <a:avLst/>
          </a:prstGeom>
        </p:spPr>
        <p:txBody>
          <a:bodyPr anchorCtr="0" anchor="t" bIns="91425" lIns="91425" rIns="91425" tIns="91425">
            <a:noAutofit/>
          </a:bodyPr>
          <a:lstStyle/>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stands out?</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Why is summer camp such a good thing?</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Describe the Puget Sound Environmental Learning Center.</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We’ve talked about the third frontier before. Describe the “symptoms” of growing up in it. </a:t>
            </a:r>
          </a:p>
          <a:p>
            <a:pPr indent="-228600" lvl="0" marL="45720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is something you can do to reconnect to nature, even though you may have some of the symptoms of the third frontier?</a:t>
            </a:r>
          </a:p>
        </p:txBody>
      </p:sp>
      <p:sp>
        <p:nvSpPr>
          <p:cNvPr id="226" name="Shape 226"/>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0" name="Shape 230"/>
        <p:cNvGrpSpPr/>
        <p:nvPr/>
      </p:nvGrpSpPr>
      <p:grpSpPr>
        <a:xfrm>
          <a:off x="0" y="0"/>
          <a:ext cx="0" cy="0"/>
          <a:chOff x="0" y="0"/>
          <a:chExt cx="0" cy="0"/>
        </a:xfrm>
      </p:grpSpPr>
      <p:sp>
        <p:nvSpPr>
          <p:cNvPr id="231" name="Shape 231"/>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Part VI: Wonderland: Opening the Fourth Frontier</a:t>
            </a:r>
          </a:p>
        </p:txBody>
      </p:sp>
      <p:sp>
        <p:nvSpPr>
          <p:cNvPr id="232" name="Shape 232"/>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“We have not merely escaped from something</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but also into something….We have joined the greatest of all communities, </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which is not that of man alone but of everything which shares with us</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the great adventure of being alive.”</a:t>
            </a:r>
          </a:p>
          <a:p>
            <a:pPr indent="-228600" lvl="0" marL="45720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Joseph Wood Krutch</a:t>
            </a:r>
          </a:p>
        </p:txBody>
      </p:sp>
      <p:sp>
        <p:nvSpPr>
          <p:cNvPr id="233" name="Shape 233"/>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7" name="Shape 237"/>
        <p:cNvGrpSpPr/>
        <p:nvPr/>
      </p:nvGrpSpPr>
      <p:grpSpPr>
        <a:xfrm>
          <a:off x="0" y="0"/>
          <a:ext cx="0" cy="0"/>
          <a:chOff x="0" y="0"/>
          <a:chExt cx="0" cy="0"/>
        </a:xfrm>
      </p:grpSpPr>
      <p:sp>
        <p:nvSpPr>
          <p:cNvPr id="238" name="Shape 238"/>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18. The Education of Judge Thatcher: Decriminalizing Natural Play (237-244)</a:t>
            </a:r>
          </a:p>
        </p:txBody>
      </p:sp>
      <p:sp>
        <p:nvSpPr>
          <p:cNvPr id="239" name="Shape 239"/>
          <p:cNvSpPr txBox="1"/>
          <p:nvPr>
            <p:ph idx="1" type="body"/>
          </p:nvPr>
        </p:nvSpPr>
        <p:spPr>
          <a:xfrm>
            <a:off x="311700" y="1228675"/>
            <a:ext cx="8520599" cy="3340199"/>
          </a:xfrm>
          <a:prstGeom prst="rect">
            <a:avLst/>
          </a:prstGeom>
        </p:spPr>
        <p:txBody>
          <a:bodyPr anchorCtr="0" anchor="t" bIns="91425" lIns="91425" rIns="91425" tIns="91425">
            <a:noAutofit/>
          </a:bodyPr>
          <a:lstStyle/>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stands out?</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How have laws on liability changed for landowners?</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Do you think insurance coverage should be a part of natural play? Explain your reason why or why not?</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do you think about the changes made in Broward County schools to avoid injuries and lawsuits?</a:t>
            </a:r>
          </a:p>
          <a:p>
            <a:pPr indent="-228600" lvl="0" marL="45720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do you think about the shift in financial responsibility in accidents from parents (or individuals), to schools or landowners?</a:t>
            </a:r>
          </a:p>
        </p:txBody>
      </p:sp>
      <p:sp>
        <p:nvSpPr>
          <p:cNvPr id="240" name="Shape 240"/>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4" name="Shape 244"/>
        <p:cNvGrpSpPr/>
        <p:nvPr/>
      </p:nvGrpSpPr>
      <p:grpSpPr>
        <a:xfrm>
          <a:off x="0" y="0"/>
          <a:ext cx="0" cy="0"/>
          <a:chOff x="0" y="0"/>
          <a:chExt cx="0" cy="0"/>
        </a:xfrm>
      </p:grpSpPr>
      <p:sp>
        <p:nvSpPr>
          <p:cNvPr id="245" name="Shape 245"/>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19. Cities Gone Wild (245-270) </a:t>
            </a:r>
          </a:p>
        </p:txBody>
      </p:sp>
      <p:sp>
        <p:nvSpPr>
          <p:cNvPr id="246" name="Shape 246"/>
          <p:cNvSpPr txBox="1"/>
          <p:nvPr>
            <p:ph idx="1" type="body"/>
          </p:nvPr>
        </p:nvSpPr>
        <p:spPr>
          <a:xfrm>
            <a:off x="311700" y="1228675"/>
            <a:ext cx="8520599" cy="3340199"/>
          </a:xfrm>
          <a:prstGeom prst="rect">
            <a:avLst/>
          </a:prstGeom>
        </p:spPr>
        <p:txBody>
          <a:bodyPr anchorCtr="0" anchor="t" bIns="91425" lIns="91425" rIns="91425" tIns="91425">
            <a:noAutofit/>
          </a:bodyPr>
          <a:lstStyle/>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stands out?</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Describe the Zoopolis Movement.</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are greenroofs? Why are they beneficial? </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How did living in the Village Homes affect children differently than living in other places?</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In what ways does having a rooftop garden help us to reconnect to nature?</a:t>
            </a:r>
          </a:p>
          <a:p>
            <a:pPr indent="-228600" lvl="0" marL="45720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Why is it important to build with respect to nature?</a:t>
            </a:r>
          </a:p>
        </p:txBody>
      </p:sp>
      <p:sp>
        <p:nvSpPr>
          <p:cNvPr id="247" name="Shape 247"/>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1" name="Shape 251"/>
        <p:cNvGrpSpPr/>
        <p:nvPr/>
      </p:nvGrpSpPr>
      <p:grpSpPr>
        <a:xfrm>
          <a:off x="0" y="0"/>
          <a:ext cx="0" cy="0"/>
          <a:chOff x="0" y="0"/>
          <a:chExt cx="0" cy="0"/>
        </a:xfrm>
      </p:grpSpPr>
      <p:sp>
        <p:nvSpPr>
          <p:cNvPr id="252" name="Shape 252"/>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20. Where the Wild Things Will Be: A New Back-to-the-Land Movement (271-290)</a:t>
            </a:r>
          </a:p>
        </p:txBody>
      </p:sp>
      <p:sp>
        <p:nvSpPr>
          <p:cNvPr id="253" name="Shape 253"/>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“When going back makes sense, you are going ahead.”</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Wendell Berry</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stands out?</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Why do you think people started to move into more rural areas, away from cities?</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did the Homestead Act from 1862 change the way that people used, and viewed, land?</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The last page in the chapter has a “future” statement, a diary entry from the young girl at the beginning of the chapter, perhaps. Do you think that in your life time, society will make some of the changes talked about in this chapter, and return to nature? Explain.</a:t>
            </a:r>
          </a:p>
        </p:txBody>
      </p:sp>
      <p:sp>
        <p:nvSpPr>
          <p:cNvPr id="254" name="Shape 254"/>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 name="Shape 69"/>
        <p:cNvGrpSpPr/>
        <p:nvPr/>
      </p:nvGrpSpPr>
      <p:grpSpPr>
        <a:xfrm>
          <a:off x="0" y="0"/>
          <a:ext cx="0" cy="0"/>
          <a:chOff x="0" y="0"/>
          <a:chExt cx="0" cy="0"/>
        </a:xfrm>
      </p:grpSpPr>
      <p:sp>
        <p:nvSpPr>
          <p:cNvPr id="70" name="Shape 70"/>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Part I: The New Relationship Between Children and Nature</a:t>
            </a:r>
          </a:p>
        </p:txBody>
      </p:sp>
      <p:sp>
        <p:nvSpPr>
          <p:cNvPr id="71" name="Shape 71"/>
          <p:cNvSpPr txBox="1"/>
          <p:nvPr>
            <p:ph idx="1" type="body"/>
          </p:nvPr>
        </p:nvSpPr>
        <p:spPr>
          <a:xfrm>
            <a:off x="311700" y="1532550"/>
            <a:ext cx="8520599" cy="3340199"/>
          </a:xfrm>
          <a:prstGeom prst="rect">
            <a:avLst/>
          </a:prstGeom>
        </p:spPr>
        <p:txBody>
          <a:bodyPr anchorCtr="0" anchor="t" bIns="91425" lIns="91425" rIns="91425" tIns="91425">
            <a:noAutofit/>
          </a:bodyPr>
          <a:lstStyle/>
          <a:p>
            <a:pPr lvl="0" rtl="0" algn="ctr">
              <a:spcBef>
                <a:spcPts val="0"/>
              </a:spcBef>
              <a:buNone/>
            </a:pPr>
            <a:r>
              <a:rPr i="1" lang="en">
                <a:solidFill>
                  <a:srgbClr val="000000"/>
                </a:solidFill>
                <a:latin typeface="Happy Monkey"/>
                <a:ea typeface="Happy Monkey"/>
                <a:cs typeface="Happy Monkey"/>
                <a:sym typeface="Happy Monkey"/>
              </a:rPr>
              <a:t>“ Here in this vast, savage, howling mother of ours, Nature, lying around, with such beauty, and such affection for her children, as the leopard; and yet we are so early weaned from her breast to society, to that culture which is exclusively an interaction of man on man.” </a:t>
            </a:r>
          </a:p>
          <a:p>
            <a:pPr lvl="0" rtl="0" algn="ctr">
              <a:spcBef>
                <a:spcPts val="0"/>
              </a:spcBef>
              <a:buNone/>
            </a:pPr>
            <a:r>
              <a:rPr i="1" lang="en">
                <a:solidFill>
                  <a:srgbClr val="000000"/>
                </a:solidFill>
                <a:latin typeface="Happy Monkey"/>
                <a:ea typeface="Happy Monkey"/>
                <a:cs typeface="Happy Monkey"/>
                <a:sym typeface="Happy Monkey"/>
              </a:rPr>
              <a:t>- Henry David Thoreau</a:t>
            </a:r>
          </a:p>
          <a:p>
            <a:pPr indent="-228600" lvl="0" marL="457200" algn="ctr">
              <a:spcBef>
                <a:spcPts val="0"/>
              </a:spcBef>
              <a:buClr>
                <a:srgbClr val="000000"/>
              </a:buClr>
              <a:buFont typeface="Happy Monkey"/>
              <a:buChar char="★"/>
            </a:pPr>
            <a:r>
              <a:rPr lang="en">
                <a:solidFill>
                  <a:srgbClr val="000000"/>
                </a:solidFill>
                <a:latin typeface="Happy Monkey"/>
                <a:ea typeface="Happy Monkey"/>
                <a:cs typeface="Happy Monkey"/>
                <a:sym typeface="Happy Monkey"/>
              </a:rPr>
              <a:t>What does this quote mean to YOU?</a:t>
            </a:r>
          </a:p>
        </p:txBody>
      </p:sp>
      <p:sp>
        <p:nvSpPr>
          <p:cNvPr id="72" name="Shape 7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8" name="Shape 258"/>
        <p:cNvGrpSpPr/>
        <p:nvPr/>
      </p:nvGrpSpPr>
      <p:grpSpPr>
        <a:xfrm>
          <a:off x="0" y="0"/>
          <a:ext cx="0" cy="0"/>
          <a:chOff x="0" y="0"/>
          <a:chExt cx="0" cy="0"/>
        </a:xfrm>
      </p:grpSpPr>
      <p:sp>
        <p:nvSpPr>
          <p:cNvPr id="259" name="Shape 259"/>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Part VII: To Be Amazed</a:t>
            </a:r>
          </a:p>
        </p:txBody>
      </p:sp>
      <p:sp>
        <p:nvSpPr>
          <p:cNvPr id="260" name="Shape 260"/>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“A child said What is the grass? fetching</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it to me with full hands;</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How could I answer the child? I do not</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know what it is any more than he.”</a:t>
            </a:r>
          </a:p>
          <a:p>
            <a:pPr indent="-228600" lvl="0" marL="45720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Walt Whitman</a:t>
            </a:r>
          </a:p>
        </p:txBody>
      </p:sp>
      <p:sp>
        <p:nvSpPr>
          <p:cNvPr id="261" name="Shape 261"/>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5" name="Shape 265"/>
        <p:cNvGrpSpPr/>
        <p:nvPr/>
      </p:nvGrpSpPr>
      <p:grpSpPr>
        <a:xfrm>
          <a:off x="0" y="0"/>
          <a:ext cx="0" cy="0"/>
          <a:chOff x="0" y="0"/>
          <a:chExt cx="0" cy="0"/>
        </a:xfrm>
      </p:grpSpPr>
      <p:sp>
        <p:nvSpPr>
          <p:cNvPr id="266" name="Shape 266"/>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21. The Spiritual Necessity of Nature For the Young (291-306) </a:t>
            </a:r>
          </a:p>
        </p:txBody>
      </p:sp>
      <p:sp>
        <p:nvSpPr>
          <p:cNvPr id="267" name="Shape 267"/>
          <p:cNvSpPr txBox="1"/>
          <p:nvPr>
            <p:ph idx="1" type="body"/>
          </p:nvPr>
        </p:nvSpPr>
        <p:spPr>
          <a:xfrm>
            <a:off x="311700" y="1048600"/>
            <a:ext cx="8520600" cy="3340200"/>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“To trace the history of a river or a raindrop, as John Muir would have done, is also to trace the history of the soul, the history of the mind descending and arising in the body. In both, we constantly seek and stumble on divinity…”</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Gretel Ehrlich</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stands out?</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There are two opposing views about childhood in this chapter; the one about children being animalistic and basic, and the one about them holding the secrets of the universe. Which one do you think is more accurate? Explain why you think so.</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The author talks about how getting children to see the Grand Scheme is difficult with kids raised on Disney movies. Why do you think that is?</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are nature and religion connected?</a:t>
            </a:r>
          </a:p>
        </p:txBody>
      </p:sp>
      <p:sp>
        <p:nvSpPr>
          <p:cNvPr id="268" name="Shape 268"/>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2" name="Shape 272"/>
        <p:cNvGrpSpPr/>
        <p:nvPr/>
      </p:nvGrpSpPr>
      <p:grpSpPr>
        <a:xfrm>
          <a:off x="0" y="0"/>
          <a:ext cx="0" cy="0"/>
          <a:chOff x="0" y="0"/>
          <a:chExt cx="0" cy="0"/>
        </a:xfrm>
      </p:grpSpPr>
      <p:sp>
        <p:nvSpPr>
          <p:cNvPr id="273" name="Shape 273"/>
          <p:cNvSpPr txBox="1"/>
          <p:nvPr>
            <p:ph type="title"/>
          </p:nvPr>
        </p:nvSpPr>
        <p:spPr>
          <a:xfrm>
            <a:off x="146325" y="292850"/>
            <a:ext cx="8812500" cy="800999"/>
          </a:xfrm>
          <a:prstGeom prst="rect">
            <a:avLst/>
          </a:prstGeom>
        </p:spPr>
        <p:txBody>
          <a:bodyPr anchorCtr="0" anchor="t" bIns="91425" lIns="91425" rIns="91425" tIns="91425">
            <a:noAutofit/>
          </a:bodyPr>
          <a:lstStyle/>
          <a:p>
            <a:pPr lvl="0">
              <a:spcBef>
                <a:spcPts val="0"/>
              </a:spcBef>
              <a:buNone/>
            </a:pPr>
            <a:r>
              <a:rPr lang="en" sz="2400">
                <a:latin typeface="Happy Monkey"/>
                <a:ea typeface="Happy Monkey"/>
                <a:cs typeface="Happy Monkey"/>
                <a:sym typeface="Happy Monkey"/>
              </a:rPr>
              <a:t>22. Fire and Fermentation: Building a Movement (307-314)</a:t>
            </a:r>
          </a:p>
        </p:txBody>
      </p:sp>
      <p:sp>
        <p:nvSpPr>
          <p:cNvPr id="274" name="Shape 274"/>
          <p:cNvSpPr txBox="1"/>
          <p:nvPr>
            <p:ph idx="1" type="body"/>
          </p:nvPr>
        </p:nvSpPr>
        <p:spPr>
          <a:xfrm>
            <a:off x="311700" y="1228675"/>
            <a:ext cx="8520599" cy="3340199"/>
          </a:xfrm>
          <a:prstGeom prst="rect">
            <a:avLst/>
          </a:prstGeom>
        </p:spPr>
        <p:txBody>
          <a:bodyPr anchorCtr="0" anchor="t" bIns="91425" lIns="91425" rIns="91425" tIns="91425">
            <a:noAutofit/>
          </a:bodyPr>
          <a:lstStyle/>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stands out?</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Natural disasters can destroy many things. The author’s family was saved from the devastation from the fire, but others were not so lucky. How was the community impacted?</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is mountain top removal, and how does it affect the environment? (you may need to google this :) )</a:t>
            </a:r>
          </a:p>
          <a:p>
            <a:pPr indent="-228600" lvl="0" marL="45720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What do you think it will take for a whole-society shift in view of nature, and conservation of our natural resources?</a:t>
            </a:r>
          </a:p>
        </p:txBody>
      </p:sp>
      <p:sp>
        <p:nvSpPr>
          <p:cNvPr id="275" name="Shape 27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9" name="Shape 279"/>
        <p:cNvGrpSpPr/>
        <p:nvPr/>
      </p:nvGrpSpPr>
      <p:grpSpPr>
        <a:xfrm>
          <a:off x="0" y="0"/>
          <a:ext cx="0" cy="0"/>
          <a:chOff x="0" y="0"/>
          <a:chExt cx="0" cy="0"/>
        </a:xfrm>
      </p:grpSpPr>
      <p:sp>
        <p:nvSpPr>
          <p:cNvPr id="280" name="Shape 280"/>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23. While it Lasts (315-316)</a:t>
            </a:r>
          </a:p>
        </p:txBody>
      </p:sp>
      <p:sp>
        <p:nvSpPr>
          <p:cNvPr id="281" name="Shape 281"/>
          <p:cNvSpPr txBox="1"/>
          <p:nvPr>
            <p:ph idx="1" type="body"/>
          </p:nvPr>
        </p:nvSpPr>
        <p:spPr>
          <a:xfrm>
            <a:off x="311700" y="1228675"/>
            <a:ext cx="8520599" cy="3340199"/>
          </a:xfrm>
          <a:prstGeom prst="rect">
            <a:avLst/>
          </a:prstGeom>
        </p:spPr>
        <p:txBody>
          <a:bodyPr anchorCtr="0" anchor="t" bIns="91425" lIns="91425" rIns="91425" tIns="91425">
            <a:noAutofit/>
          </a:bodyPr>
          <a:lstStyle/>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Congratulations, you finished the book! What stands out from this last chapter?</a:t>
            </a:r>
          </a:p>
          <a:p>
            <a:pPr indent="-228600" lvl="0" marL="45720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The chapter is titled “While it Lasts”. What does this mean to you, after having read the book and learning about our connection to nature?</a:t>
            </a:r>
          </a:p>
        </p:txBody>
      </p:sp>
      <p:sp>
        <p:nvSpPr>
          <p:cNvPr id="282" name="Shape 28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6" name="Shape 286"/>
        <p:cNvGrpSpPr/>
        <p:nvPr/>
      </p:nvGrpSpPr>
      <p:grpSpPr>
        <a:xfrm>
          <a:off x="0" y="0"/>
          <a:ext cx="0" cy="0"/>
          <a:chOff x="0" y="0"/>
          <a:chExt cx="0" cy="0"/>
        </a:xfrm>
      </p:grpSpPr>
      <p:sp>
        <p:nvSpPr>
          <p:cNvPr id="287" name="Shape 287"/>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Last Child in the Woods Field Guide (345-385)</a:t>
            </a:r>
          </a:p>
        </p:txBody>
      </p:sp>
      <p:sp>
        <p:nvSpPr>
          <p:cNvPr id="288" name="Shape 288"/>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“It takes a universe to make a child, both in outer form and inner spirit. It takes a universe to educate a child, a universe to fulfill a child. </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Thomas Berry</a:t>
            </a:r>
          </a:p>
          <a:p>
            <a:pPr indent="-228600" lvl="0" marL="457200" rtl="0">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Notes from the field</a:t>
            </a:r>
          </a:p>
          <a:p>
            <a:pPr indent="-228600" lvl="0" marL="457200" rtl="0">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100 Actions we can take</a:t>
            </a:r>
          </a:p>
          <a:p>
            <a:pPr indent="-228600" lvl="1" marL="914400" rtl="0">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nature activities for kids and families</a:t>
            </a:r>
          </a:p>
          <a:p>
            <a:pPr indent="-228600" lvl="1" marL="914400" rtl="0">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good books for kids and families</a:t>
            </a:r>
          </a:p>
          <a:p>
            <a:pPr indent="-228600" lvl="1" marL="914400" rtl="0">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suggestions for transforming our communities</a:t>
            </a:r>
          </a:p>
          <a:p>
            <a:pPr indent="-228600" lvl="1" marL="914400" rtl="0">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pursuits for business, attorneys and health care providers</a:t>
            </a:r>
          </a:p>
          <a:p>
            <a:pPr indent="-228600" lvl="1" marL="914400" rtl="0">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ways educators, parent-teacher groups, and students can promote natural school reform</a:t>
            </a:r>
          </a:p>
          <a:p>
            <a:pPr indent="-228600" lvl="1" marL="914400" rtl="0">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goals for government</a:t>
            </a:r>
          </a:p>
          <a:p>
            <a:pPr indent="-228600" lvl="1" marL="914400">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build the movement</a:t>
            </a:r>
          </a:p>
        </p:txBody>
      </p:sp>
      <p:sp>
        <p:nvSpPr>
          <p:cNvPr id="289" name="Shape 28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3" name="Shape 293"/>
        <p:cNvGrpSpPr/>
        <p:nvPr/>
      </p:nvGrpSpPr>
      <p:grpSpPr>
        <a:xfrm>
          <a:off x="0" y="0"/>
          <a:ext cx="0" cy="0"/>
          <a:chOff x="0" y="0"/>
          <a:chExt cx="0" cy="0"/>
        </a:xfrm>
      </p:grpSpPr>
      <p:sp>
        <p:nvSpPr>
          <p:cNvPr id="294" name="Shape 294"/>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2400">
                <a:latin typeface="Happy Monkey"/>
                <a:ea typeface="Happy Monkey"/>
                <a:cs typeface="Happy Monkey"/>
                <a:sym typeface="Happy Monkey"/>
              </a:rPr>
              <a:t>Discussion Points/Questions (Adults)</a:t>
            </a:r>
          </a:p>
        </p:txBody>
      </p:sp>
      <p:sp>
        <p:nvSpPr>
          <p:cNvPr id="295" name="Shape 295"/>
          <p:cNvSpPr txBox="1"/>
          <p:nvPr>
            <p:ph idx="1" type="body"/>
          </p:nvPr>
        </p:nvSpPr>
        <p:spPr>
          <a:xfrm>
            <a:off x="311700" y="947325"/>
            <a:ext cx="8422199" cy="4027199"/>
          </a:xfrm>
          <a:prstGeom prst="rect">
            <a:avLst/>
          </a:prstGeom>
        </p:spPr>
        <p:txBody>
          <a:bodyPr anchorCtr="0" anchor="t" bIns="91425" lIns="91425" rIns="91425" tIns="91425">
            <a:noAutofit/>
          </a:bodyPr>
          <a:lstStyle/>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Can you recall and describe your favorite childhood place in nature? Where was it, how did you find it, how did you feel when you were there, what became of it?</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Do your own children, or children of people you know, have fewer experiences in nature than you or your friends did at their age?</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If children aren’t spending as much time outdoors, what are the top five reasons? </a:t>
            </a:r>
          </a:p>
          <a:p>
            <a:pPr indent="-228600" lvl="0" marL="457200" rtl="0">
              <a:spcBef>
                <a:spcPts val="0"/>
              </a:spcBef>
              <a:buClr>
                <a:srgbClr val="000000"/>
              </a:buClr>
              <a:buFont typeface="Happy Monkey"/>
              <a:buAutoNum type="arabicPeriod"/>
            </a:pPr>
            <a:r>
              <a:rPr lang="en">
                <a:solidFill>
                  <a:srgbClr val="000000"/>
                </a:solidFill>
                <a:latin typeface="Happy Monkey"/>
                <a:ea typeface="Happy Monkey"/>
                <a:cs typeface="Happy Monkey"/>
                <a:sym typeface="Happy Monkey"/>
              </a:rPr>
              <a:t>How do the physical, cultural, political, and legal barriers separating children from nature differ in inner-city, suburban, and rural neighborhoods?</a:t>
            </a:r>
          </a:p>
        </p:txBody>
      </p:sp>
      <p:sp>
        <p:nvSpPr>
          <p:cNvPr id="296" name="Shape 296"/>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0" name="Shape 300"/>
        <p:cNvGrpSpPr/>
        <p:nvPr/>
      </p:nvGrpSpPr>
      <p:grpSpPr>
        <a:xfrm>
          <a:off x="0" y="0"/>
          <a:ext cx="0" cy="0"/>
          <a:chOff x="0" y="0"/>
          <a:chExt cx="0" cy="0"/>
        </a:xfrm>
      </p:grpSpPr>
      <p:sp>
        <p:nvSpPr>
          <p:cNvPr id="301" name="Shape 301"/>
          <p:cNvSpPr txBox="1"/>
          <p:nvPr>
            <p:ph type="title"/>
          </p:nvPr>
        </p:nvSpPr>
        <p:spPr>
          <a:xfrm>
            <a:off x="311700" y="292850"/>
            <a:ext cx="8520599" cy="800999"/>
          </a:xfrm>
          <a:prstGeom prst="rect">
            <a:avLst/>
          </a:prstGeom>
        </p:spPr>
        <p:txBody>
          <a:bodyPr anchorCtr="0" anchor="t" bIns="91425" lIns="91425" rIns="91425" tIns="91425">
            <a:noAutofit/>
          </a:bodyPr>
          <a:lstStyle/>
          <a:p>
            <a:pPr lvl="0" rtl="0" algn="ctr">
              <a:spcBef>
                <a:spcPts val="0"/>
              </a:spcBef>
              <a:buNone/>
            </a:pPr>
            <a:r>
              <a:rPr lang="en" sz="2400">
                <a:latin typeface="Happy Monkey"/>
                <a:ea typeface="Happy Monkey"/>
                <a:cs typeface="Happy Monkey"/>
                <a:sym typeface="Happy Monkey"/>
              </a:rPr>
              <a:t>Discussion Points/Questions (Adults)</a:t>
            </a:r>
          </a:p>
        </p:txBody>
      </p:sp>
      <p:sp>
        <p:nvSpPr>
          <p:cNvPr id="302" name="Shape 302"/>
          <p:cNvSpPr txBox="1"/>
          <p:nvPr>
            <p:ph idx="1" type="body"/>
          </p:nvPr>
        </p:nvSpPr>
        <p:spPr>
          <a:xfrm>
            <a:off x="311700" y="947325"/>
            <a:ext cx="8422199" cy="4027199"/>
          </a:xfrm>
          <a:prstGeom prst="rect">
            <a:avLst/>
          </a:prstGeom>
        </p:spPr>
        <p:txBody>
          <a:bodyPr anchorCtr="0" anchor="t" bIns="91425" lIns="91425" rIns="91425" tIns="91425">
            <a:noAutofit/>
          </a:bodyPr>
          <a:lstStyle/>
          <a:p>
            <a:pPr lvl="0" rtl="0">
              <a:spcBef>
                <a:spcPts val="0"/>
              </a:spcBef>
              <a:buNone/>
            </a:pPr>
            <a:r>
              <a:rPr lang="en">
                <a:solidFill>
                  <a:srgbClr val="000000"/>
                </a:solidFill>
                <a:latin typeface="Happy Monkey"/>
                <a:ea typeface="Happy Monkey"/>
                <a:cs typeface="Happy Monkey"/>
                <a:sym typeface="Happy Monkey"/>
              </a:rPr>
              <a:t>5. Which of these barriers can be safely reduced by parents? Who can lower the other obstacles?</a:t>
            </a:r>
          </a:p>
          <a:p>
            <a:pPr lvl="0" rtl="0">
              <a:spcBef>
                <a:spcPts val="0"/>
              </a:spcBef>
              <a:buNone/>
            </a:pPr>
            <a:r>
              <a:rPr lang="en">
                <a:solidFill>
                  <a:srgbClr val="000000"/>
                </a:solidFill>
                <a:latin typeface="Happy Monkey"/>
                <a:ea typeface="Happy Monkey"/>
                <a:cs typeface="Happy Monkey"/>
                <a:sym typeface="Happy Monkey"/>
              </a:rPr>
              <a:t>6. What are some ways that nature “amplifies” or changes the perception of time for children and adults?</a:t>
            </a:r>
          </a:p>
          <a:p>
            <a:pPr lvl="0" rtl="0">
              <a:spcBef>
                <a:spcPts val="0"/>
              </a:spcBef>
              <a:buNone/>
            </a:pPr>
            <a:r>
              <a:rPr lang="en">
                <a:solidFill>
                  <a:srgbClr val="000000"/>
                </a:solidFill>
                <a:latin typeface="Happy Monkey"/>
                <a:ea typeface="Happy Monkey"/>
                <a:cs typeface="Happy Monkey"/>
                <a:sym typeface="Happy Monkey"/>
              </a:rPr>
              <a:t>7. Can you identify accessible “nearby nature” in your neighborhood or community?</a:t>
            </a:r>
          </a:p>
          <a:p>
            <a:pPr lvl="0" rtl="0">
              <a:spcBef>
                <a:spcPts val="0"/>
              </a:spcBef>
              <a:buNone/>
            </a:pPr>
            <a:r>
              <a:rPr lang="en">
                <a:solidFill>
                  <a:srgbClr val="000000"/>
                </a:solidFill>
                <a:latin typeface="Happy Monkey"/>
                <a:ea typeface="Happy Monkey"/>
                <a:cs typeface="Happy Monkey"/>
                <a:sym typeface="Happy Monkey"/>
              </a:rPr>
              <a:t>8. When introducing children to nature, where is the balance between imparting information and encouraging joy and wonder?</a:t>
            </a:r>
          </a:p>
          <a:p>
            <a:pPr lvl="0" rtl="0">
              <a:spcBef>
                <a:spcPts val="0"/>
              </a:spcBef>
              <a:buNone/>
            </a:pPr>
            <a:r>
              <a:t/>
            </a:r>
            <a:endParaRPr>
              <a:solidFill>
                <a:srgbClr val="000000"/>
              </a:solidFill>
              <a:latin typeface="Happy Monkey"/>
              <a:ea typeface="Happy Monkey"/>
              <a:cs typeface="Happy Monkey"/>
              <a:sym typeface="Happy Monkey"/>
            </a:endParaRPr>
          </a:p>
        </p:txBody>
      </p:sp>
      <p:sp>
        <p:nvSpPr>
          <p:cNvPr id="303" name="Shape 303"/>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7" name="Shape 307"/>
        <p:cNvGrpSpPr/>
        <p:nvPr/>
      </p:nvGrpSpPr>
      <p:grpSpPr>
        <a:xfrm>
          <a:off x="0" y="0"/>
          <a:ext cx="0" cy="0"/>
          <a:chOff x="0" y="0"/>
          <a:chExt cx="0" cy="0"/>
        </a:xfrm>
      </p:grpSpPr>
      <p:sp>
        <p:nvSpPr>
          <p:cNvPr id="308" name="Shape 308"/>
          <p:cNvSpPr txBox="1"/>
          <p:nvPr>
            <p:ph type="title"/>
          </p:nvPr>
        </p:nvSpPr>
        <p:spPr>
          <a:xfrm>
            <a:off x="311700" y="292850"/>
            <a:ext cx="8520599" cy="800999"/>
          </a:xfrm>
          <a:prstGeom prst="rect">
            <a:avLst/>
          </a:prstGeom>
        </p:spPr>
        <p:txBody>
          <a:bodyPr anchorCtr="0" anchor="t" bIns="91425" lIns="91425" rIns="91425" tIns="91425">
            <a:noAutofit/>
          </a:bodyPr>
          <a:lstStyle/>
          <a:p>
            <a:pPr lvl="0" rtl="0" algn="ctr">
              <a:spcBef>
                <a:spcPts val="0"/>
              </a:spcBef>
              <a:buNone/>
            </a:pPr>
            <a:r>
              <a:rPr lang="en" sz="2400">
                <a:latin typeface="Happy Monkey"/>
                <a:ea typeface="Happy Monkey"/>
                <a:cs typeface="Happy Monkey"/>
                <a:sym typeface="Happy Monkey"/>
              </a:rPr>
              <a:t>Discussion Points/Questions (Adults)</a:t>
            </a:r>
          </a:p>
        </p:txBody>
      </p:sp>
      <p:sp>
        <p:nvSpPr>
          <p:cNvPr id="309" name="Shape 309"/>
          <p:cNvSpPr txBox="1"/>
          <p:nvPr>
            <p:ph idx="1" type="body"/>
          </p:nvPr>
        </p:nvSpPr>
        <p:spPr>
          <a:xfrm>
            <a:off x="311700" y="947325"/>
            <a:ext cx="8422199" cy="4027199"/>
          </a:xfrm>
          <a:prstGeom prst="rect">
            <a:avLst/>
          </a:prstGeom>
        </p:spPr>
        <p:txBody>
          <a:bodyPr anchorCtr="0" anchor="t" bIns="91425" lIns="91425" rIns="91425" tIns="91425">
            <a:noAutofit/>
          </a:bodyPr>
          <a:lstStyle/>
          <a:p>
            <a:pPr lvl="0" rtl="0">
              <a:spcBef>
                <a:spcPts val="0"/>
              </a:spcBef>
              <a:buNone/>
            </a:pPr>
            <a:r>
              <a:rPr lang="en">
                <a:solidFill>
                  <a:srgbClr val="000000"/>
                </a:solidFill>
                <a:latin typeface="Happy Monkey"/>
                <a:ea typeface="Happy Monkey"/>
                <a:cs typeface="Happy Monkey"/>
                <a:sym typeface="Happy Monkey"/>
              </a:rPr>
              <a:t>9. What is the role of grandparents, aunts, uncles, and other members of your family in helping children experience nature?</a:t>
            </a:r>
          </a:p>
          <a:p>
            <a:pPr lvl="0" rtl="0">
              <a:spcBef>
                <a:spcPts val="0"/>
              </a:spcBef>
              <a:buNone/>
            </a:pPr>
            <a:r>
              <a:rPr lang="en">
                <a:solidFill>
                  <a:srgbClr val="000000"/>
                </a:solidFill>
                <a:latin typeface="Happy Monkey"/>
                <a:ea typeface="Happy Monkey"/>
                <a:cs typeface="Happy Monkey"/>
                <a:sym typeface="Happy Monkey"/>
              </a:rPr>
              <a:t>10. Can you identify institutions and organizations in your community that can help parents and children get outside?</a:t>
            </a:r>
          </a:p>
          <a:p>
            <a:pPr lvl="0" rtl="0">
              <a:spcBef>
                <a:spcPts val="0"/>
              </a:spcBef>
              <a:buNone/>
            </a:pPr>
            <a:r>
              <a:rPr lang="en">
                <a:solidFill>
                  <a:srgbClr val="000000"/>
                </a:solidFill>
                <a:latin typeface="Happy Monkey"/>
                <a:ea typeface="Happy Monkey"/>
                <a:cs typeface="Happy Monkey"/>
                <a:sym typeface="Happy Monkey"/>
              </a:rPr>
              <a:t>11. What are the health benefits of nature experiences to children and adults?</a:t>
            </a:r>
          </a:p>
          <a:p>
            <a:pPr lvl="0" rtl="0">
              <a:spcBef>
                <a:spcPts val="0"/>
              </a:spcBef>
              <a:buNone/>
            </a:pPr>
            <a:r>
              <a:rPr lang="en">
                <a:solidFill>
                  <a:srgbClr val="000000"/>
                </a:solidFill>
                <a:latin typeface="Happy Monkey"/>
                <a:ea typeface="Happy Monkey"/>
                <a:cs typeface="Happy Monkey"/>
                <a:sym typeface="Happy Monkey"/>
              </a:rPr>
              <a:t>12. What role should nature experiences play in education?</a:t>
            </a:r>
          </a:p>
          <a:p>
            <a:pPr lvl="0" rtl="0">
              <a:spcBef>
                <a:spcPts val="0"/>
              </a:spcBef>
              <a:buNone/>
            </a:pPr>
            <a:r>
              <a:t/>
            </a:r>
            <a:endParaRPr>
              <a:solidFill>
                <a:srgbClr val="000000"/>
              </a:solidFill>
              <a:latin typeface="Happy Monkey"/>
              <a:ea typeface="Happy Monkey"/>
              <a:cs typeface="Happy Monkey"/>
              <a:sym typeface="Happy Monkey"/>
            </a:endParaRPr>
          </a:p>
        </p:txBody>
      </p:sp>
      <p:sp>
        <p:nvSpPr>
          <p:cNvPr id="310" name="Shape 310"/>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4" name="Shape 314"/>
        <p:cNvGrpSpPr/>
        <p:nvPr/>
      </p:nvGrpSpPr>
      <p:grpSpPr>
        <a:xfrm>
          <a:off x="0" y="0"/>
          <a:ext cx="0" cy="0"/>
          <a:chOff x="0" y="0"/>
          <a:chExt cx="0" cy="0"/>
        </a:xfrm>
      </p:grpSpPr>
      <p:sp>
        <p:nvSpPr>
          <p:cNvPr id="315" name="Shape 315"/>
          <p:cNvSpPr txBox="1"/>
          <p:nvPr>
            <p:ph type="title"/>
          </p:nvPr>
        </p:nvSpPr>
        <p:spPr>
          <a:xfrm>
            <a:off x="311700" y="292850"/>
            <a:ext cx="8520599" cy="800999"/>
          </a:xfrm>
          <a:prstGeom prst="rect">
            <a:avLst/>
          </a:prstGeom>
        </p:spPr>
        <p:txBody>
          <a:bodyPr anchorCtr="0" anchor="t" bIns="91425" lIns="91425" rIns="91425" tIns="91425">
            <a:noAutofit/>
          </a:bodyPr>
          <a:lstStyle/>
          <a:p>
            <a:pPr lvl="0" rtl="0" algn="ctr">
              <a:spcBef>
                <a:spcPts val="0"/>
              </a:spcBef>
              <a:buNone/>
            </a:pPr>
            <a:r>
              <a:rPr lang="en" sz="2400">
                <a:latin typeface="Happy Monkey"/>
                <a:ea typeface="Happy Monkey"/>
                <a:cs typeface="Happy Monkey"/>
                <a:sym typeface="Happy Monkey"/>
              </a:rPr>
              <a:t>Discussion Points/Questions (Children and Young People)</a:t>
            </a:r>
          </a:p>
        </p:txBody>
      </p:sp>
      <p:sp>
        <p:nvSpPr>
          <p:cNvPr id="316" name="Shape 316"/>
          <p:cNvSpPr txBox="1"/>
          <p:nvPr>
            <p:ph idx="1" type="body"/>
          </p:nvPr>
        </p:nvSpPr>
        <p:spPr>
          <a:xfrm>
            <a:off x="311700" y="1093850"/>
            <a:ext cx="8422199" cy="4027199"/>
          </a:xfrm>
          <a:prstGeom prst="rect">
            <a:avLst/>
          </a:prstGeom>
        </p:spPr>
        <p:txBody>
          <a:bodyPr anchorCtr="0" anchor="t" bIns="91425" lIns="91425" rIns="91425" tIns="91425">
            <a:noAutofit/>
          </a:bodyPr>
          <a:lstStyle/>
          <a:p>
            <a:pPr lvl="0" rtl="0">
              <a:spcBef>
                <a:spcPts val="0"/>
              </a:spcBef>
              <a:buNone/>
            </a:pPr>
            <a:r>
              <a:rPr lang="en">
                <a:solidFill>
                  <a:srgbClr val="000000"/>
                </a:solidFill>
                <a:latin typeface="Happy Monkey"/>
                <a:ea typeface="Happy Monkey"/>
                <a:cs typeface="Happy Monkey"/>
                <a:sym typeface="Happy Monkey"/>
              </a:rPr>
              <a:t>13. How would you define nature?</a:t>
            </a:r>
          </a:p>
          <a:p>
            <a:pPr lvl="0" rtl="0">
              <a:spcBef>
                <a:spcPts val="0"/>
              </a:spcBef>
              <a:buNone/>
            </a:pPr>
            <a:r>
              <a:rPr lang="en">
                <a:solidFill>
                  <a:srgbClr val="000000"/>
                </a:solidFill>
                <a:latin typeface="Happy Monkey"/>
                <a:ea typeface="Happy Monkey"/>
                <a:cs typeface="Happy Monkey"/>
                <a:sym typeface="Happy Monkey"/>
              </a:rPr>
              <a:t>14. When was the last time you went outside into nature near your house? How long were you there? What did you do?</a:t>
            </a:r>
          </a:p>
          <a:p>
            <a:pPr lvl="0" rtl="0">
              <a:spcBef>
                <a:spcPts val="0"/>
              </a:spcBef>
              <a:buNone/>
            </a:pPr>
            <a:r>
              <a:rPr lang="en">
                <a:solidFill>
                  <a:srgbClr val="000000"/>
                </a:solidFill>
                <a:latin typeface="Happy Monkey"/>
                <a:ea typeface="Happy Monkey"/>
                <a:cs typeface="Happy Monkey"/>
                <a:sym typeface="Happy Monkey"/>
              </a:rPr>
              <a:t>15. How many video games or cartoon characters can you name?</a:t>
            </a:r>
          </a:p>
          <a:p>
            <a:pPr lvl="0" rtl="0">
              <a:spcBef>
                <a:spcPts val="0"/>
              </a:spcBef>
              <a:buNone/>
            </a:pPr>
            <a:r>
              <a:rPr lang="en">
                <a:solidFill>
                  <a:srgbClr val="000000"/>
                </a:solidFill>
                <a:latin typeface="Happy Monkey"/>
                <a:ea typeface="Happy Monkey"/>
                <a:cs typeface="Happy Monkey"/>
                <a:sym typeface="Happy Monkey"/>
              </a:rPr>
              <a:t>16. What do you fear most about nature?</a:t>
            </a:r>
          </a:p>
          <a:p>
            <a:pPr lvl="0" rtl="0">
              <a:spcBef>
                <a:spcPts val="0"/>
              </a:spcBef>
              <a:buNone/>
            </a:pPr>
            <a:r>
              <a:rPr lang="en">
                <a:solidFill>
                  <a:srgbClr val="000000"/>
                </a:solidFill>
                <a:latin typeface="Happy Monkey"/>
                <a:ea typeface="Happy Monkey"/>
                <a:cs typeface="Happy Monkey"/>
                <a:sym typeface="Happy Monkey"/>
              </a:rPr>
              <a:t>17. What do you love most about the outdoors?</a:t>
            </a:r>
          </a:p>
          <a:p>
            <a:pPr lvl="0" rtl="0">
              <a:spcBef>
                <a:spcPts val="0"/>
              </a:spcBef>
              <a:buNone/>
            </a:pPr>
            <a:r>
              <a:rPr lang="en">
                <a:solidFill>
                  <a:srgbClr val="000000"/>
                </a:solidFill>
                <a:latin typeface="Happy Monkey"/>
                <a:ea typeface="Happy Monkey"/>
                <a:cs typeface="Happy Monkey"/>
                <a:sym typeface="Happy Monkey"/>
              </a:rPr>
              <a:t>18. How many kinds of plants and animals in your neighborhood can you name?</a:t>
            </a:r>
          </a:p>
          <a:p>
            <a:pPr lvl="0" rtl="0">
              <a:spcBef>
                <a:spcPts val="0"/>
              </a:spcBef>
              <a:buNone/>
            </a:pPr>
            <a:r>
              <a:t/>
            </a:r>
            <a:endParaRPr>
              <a:solidFill>
                <a:srgbClr val="000000"/>
              </a:solidFill>
              <a:latin typeface="Happy Monkey"/>
              <a:ea typeface="Happy Monkey"/>
              <a:cs typeface="Happy Monkey"/>
              <a:sym typeface="Happy Monkey"/>
            </a:endParaRPr>
          </a:p>
        </p:txBody>
      </p:sp>
      <p:sp>
        <p:nvSpPr>
          <p:cNvPr id="317" name="Shape 317"/>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1" name="Shape 321"/>
        <p:cNvGrpSpPr/>
        <p:nvPr/>
      </p:nvGrpSpPr>
      <p:grpSpPr>
        <a:xfrm>
          <a:off x="0" y="0"/>
          <a:ext cx="0" cy="0"/>
          <a:chOff x="0" y="0"/>
          <a:chExt cx="0" cy="0"/>
        </a:xfrm>
      </p:grpSpPr>
      <p:sp>
        <p:nvSpPr>
          <p:cNvPr id="322" name="Shape 322"/>
          <p:cNvSpPr txBox="1"/>
          <p:nvPr>
            <p:ph type="title"/>
          </p:nvPr>
        </p:nvSpPr>
        <p:spPr>
          <a:xfrm>
            <a:off x="311700" y="292850"/>
            <a:ext cx="8520599" cy="800999"/>
          </a:xfrm>
          <a:prstGeom prst="rect">
            <a:avLst/>
          </a:prstGeom>
        </p:spPr>
        <p:txBody>
          <a:bodyPr anchorCtr="0" anchor="t" bIns="91425" lIns="91425" rIns="91425" tIns="91425">
            <a:noAutofit/>
          </a:bodyPr>
          <a:lstStyle/>
          <a:p>
            <a:pPr lvl="0" rtl="0" algn="ctr">
              <a:spcBef>
                <a:spcPts val="0"/>
              </a:spcBef>
              <a:buNone/>
            </a:pPr>
            <a:r>
              <a:rPr lang="en" sz="2400">
                <a:latin typeface="Happy Monkey"/>
                <a:ea typeface="Happy Monkey"/>
                <a:cs typeface="Happy Monkey"/>
                <a:sym typeface="Happy Monkey"/>
              </a:rPr>
              <a:t>Discussion Points/Questions (Children and Young People)</a:t>
            </a:r>
          </a:p>
        </p:txBody>
      </p:sp>
      <p:sp>
        <p:nvSpPr>
          <p:cNvPr id="323" name="Shape 323"/>
          <p:cNvSpPr txBox="1"/>
          <p:nvPr>
            <p:ph idx="1" type="body"/>
          </p:nvPr>
        </p:nvSpPr>
        <p:spPr>
          <a:xfrm>
            <a:off x="311700" y="1093850"/>
            <a:ext cx="8422199" cy="4027199"/>
          </a:xfrm>
          <a:prstGeom prst="rect">
            <a:avLst/>
          </a:prstGeom>
        </p:spPr>
        <p:txBody>
          <a:bodyPr anchorCtr="0" anchor="t" bIns="91425" lIns="91425" rIns="91425" tIns="91425">
            <a:noAutofit/>
          </a:bodyPr>
          <a:lstStyle/>
          <a:p>
            <a:pPr lvl="0" rtl="0">
              <a:spcBef>
                <a:spcPts val="0"/>
              </a:spcBef>
              <a:buNone/>
            </a:pPr>
            <a:r>
              <a:rPr lang="en">
                <a:solidFill>
                  <a:srgbClr val="000000"/>
                </a:solidFill>
                <a:latin typeface="Happy Monkey"/>
                <a:ea typeface="Happy Monkey"/>
                <a:cs typeface="Happy Monkey"/>
                <a:sym typeface="Happy Monkey"/>
              </a:rPr>
              <a:t>19. When you’re in the woods, at a stream, at the beach, or out in a field, how do you feel?</a:t>
            </a:r>
          </a:p>
          <a:p>
            <a:pPr lvl="0" rtl="0">
              <a:spcBef>
                <a:spcPts val="0"/>
              </a:spcBef>
              <a:buNone/>
            </a:pPr>
            <a:r>
              <a:rPr lang="en">
                <a:solidFill>
                  <a:srgbClr val="000000"/>
                </a:solidFill>
                <a:latin typeface="Happy Monkey"/>
                <a:ea typeface="Happy Monkey"/>
                <a:cs typeface="Happy Monkey"/>
                <a:sym typeface="Happy Monkey"/>
              </a:rPr>
              <a:t>20. Next time you’re in one of those places, ask yourself, what do you hear, smell, taste, see?</a:t>
            </a:r>
          </a:p>
          <a:p>
            <a:pPr lvl="0" rtl="0">
              <a:spcBef>
                <a:spcPts val="0"/>
              </a:spcBef>
              <a:buNone/>
            </a:pPr>
            <a:r>
              <a:rPr lang="en">
                <a:solidFill>
                  <a:srgbClr val="000000"/>
                </a:solidFill>
                <a:latin typeface="Happy Monkey"/>
                <a:ea typeface="Happy Monkey"/>
                <a:cs typeface="Happy Monkey"/>
                <a:sym typeface="Happy Monkey"/>
              </a:rPr>
              <a:t>21. When was the last time your parents or some other adult took you hiking, camping, fishing, or exploring in nature?</a:t>
            </a:r>
          </a:p>
          <a:p>
            <a:pPr lvl="0" rtl="0">
              <a:spcBef>
                <a:spcPts val="0"/>
              </a:spcBef>
              <a:buNone/>
            </a:pPr>
            <a:r>
              <a:rPr lang="en">
                <a:solidFill>
                  <a:srgbClr val="000000"/>
                </a:solidFill>
                <a:latin typeface="Happy Monkey"/>
                <a:ea typeface="Happy Monkey"/>
                <a:cs typeface="Happy Monkey"/>
                <a:sym typeface="Happy Monkey"/>
              </a:rPr>
              <a:t>22. What could you do to have more time outdoors?</a:t>
            </a:r>
          </a:p>
          <a:p>
            <a:pPr lvl="0" rtl="0">
              <a:spcBef>
                <a:spcPts val="0"/>
              </a:spcBef>
              <a:buNone/>
            </a:pPr>
            <a:r>
              <a:rPr lang="en">
                <a:solidFill>
                  <a:srgbClr val="000000"/>
                </a:solidFill>
                <a:latin typeface="Happy Monkey"/>
                <a:ea typeface="Happy Monkey"/>
                <a:cs typeface="Happy Monkey"/>
                <a:sym typeface="Happy Monkey"/>
              </a:rPr>
              <a:t>23. What could you do to help your friends and other young people experience more nature?</a:t>
            </a:r>
          </a:p>
          <a:p>
            <a:pPr lvl="0" rtl="0">
              <a:spcBef>
                <a:spcPts val="0"/>
              </a:spcBef>
              <a:buNone/>
            </a:pPr>
            <a:r>
              <a:t/>
            </a:r>
            <a:endParaRPr>
              <a:solidFill>
                <a:srgbClr val="000000"/>
              </a:solidFill>
              <a:latin typeface="Happy Monkey"/>
              <a:ea typeface="Happy Monkey"/>
              <a:cs typeface="Happy Monkey"/>
              <a:sym typeface="Happy Monkey"/>
            </a:endParaRPr>
          </a:p>
        </p:txBody>
      </p:sp>
      <p:sp>
        <p:nvSpPr>
          <p:cNvPr id="324" name="Shape 324"/>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 name="Shape 76"/>
        <p:cNvGrpSpPr/>
        <p:nvPr/>
      </p:nvGrpSpPr>
      <p:grpSpPr>
        <a:xfrm>
          <a:off x="0" y="0"/>
          <a:ext cx="0" cy="0"/>
          <a:chOff x="0" y="0"/>
          <a:chExt cx="0" cy="0"/>
        </a:xfrm>
      </p:grpSpPr>
      <p:sp>
        <p:nvSpPr>
          <p:cNvPr id="77" name="Shape 77"/>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a:latin typeface="Happy Monkey"/>
                <a:ea typeface="Happy Monkey"/>
                <a:cs typeface="Happy Monkey"/>
                <a:sym typeface="Happy Monkey"/>
              </a:rPr>
              <a:t>1.Gifts of Nature  (7-14)</a:t>
            </a:r>
          </a:p>
        </p:txBody>
      </p:sp>
      <p:sp>
        <p:nvSpPr>
          <p:cNvPr id="78" name="Shape 78"/>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“When I see birches bend to the left and right…</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I like to think some boys’ been swinging them.”</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-Robert Frost</a:t>
            </a:r>
          </a:p>
          <a:p>
            <a:pPr lvl="0" rtl="0" algn="l">
              <a:spcBef>
                <a:spcPts val="0"/>
              </a:spcBef>
              <a:buNone/>
            </a:pPr>
            <a:r>
              <a:t/>
            </a:r>
            <a:endParaRPr>
              <a:solidFill>
                <a:srgbClr val="000000"/>
              </a:solidFill>
              <a:latin typeface="Happy Monkey"/>
              <a:ea typeface="Happy Monkey"/>
              <a:cs typeface="Happy Monkey"/>
              <a:sym typeface="Happy Monkey"/>
            </a:endParaRPr>
          </a:p>
          <a:p>
            <a:pPr indent="-228600" lvl="0" marL="457200" rtl="0" algn="ctr">
              <a:spcBef>
                <a:spcPts val="0"/>
              </a:spcBef>
              <a:buClr>
                <a:srgbClr val="000000"/>
              </a:buClr>
              <a:buFont typeface="Happy Monkey"/>
              <a:buChar char="★"/>
            </a:pPr>
            <a:r>
              <a:rPr lang="en">
                <a:solidFill>
                  <a:srgbClr val="000000"/>
                </a:solidFill>
                <a:latin typeface="Happy Monkey"/>
                <a:ea typeface="Happy Monkey"/>
                <a:cs typeface="Happy Monkey"/>
                <a:sym typeface="Happy Monkey"/>
              </a:rPr>
              <a:t>1. Make a list of things that stand out to you, or that you would like to comment on. Keep the list in your notebook/journal.</a:t>
            </a:r>
          </a:p>
          <a:p>
            <a:pPr indent="-228600" lvl="0" marL="457200" rtl="0" algn="ctr">
              <a:spcBef>
                <a:spcPts val="0"/>
              </a:spcBef>
              <a:buClr>
                <a:srgbClr val="000000"/>
              </a:buClr>
              <a:buFont typeface="Happy Monkey"/>
              <a:buChar char="★"/>
            </a:pPr>
            <a:r>
              <a:rPr lang="en">
                <a:solidFill>
                  <a:srgbClr val="000000"/>
                </a:solidFill>
                <a:latin typeface="Happy Monkey"/>
                <a:ea typeface="Happy Monkey"/>
                <a:cs typeface="Happy Monkey"/>
                <a:sym typeface="Happy Monkey"/>
              </a:rPr>
              <a:t>2. What are some things that you consider to be ‘gifts’ from nature?</a:t>
            </a:r>
          </a:p>
        </p:txBody>
      </p:sp>
      <p:sp>
        <p:nvSpPr>
          <p:cNvPr id="79" name="Shape 7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8" name="Shape 328"/>
        <p:cNvGrpSpPr/>
        <p:nvPr/>
      </p:nvGrpSpPr>
      <p:grpSpPr>
        <a:xfrm>
          <a:off x="0" y="0"/>
          <a:ext cx="0" cy="0"/>
          <a:chOff x="0" y="0"/>
          <a:chExt cx="0" cy="0"/>
        </a:xfrm>
      </p:grpSpPr>
      <p:sp>
        <p:nvSpPr>
          <p:cNvPr id="329" name="Shape 329"/>
          <p:cNvSpPr txBox="1"/>
          <p:nvPr>
            <p:ph type="title"/>
          </p:nvPr>
        </p:nvSpPr>
        <p:spPr>
          <a:xfrm>
            <a:off x="311700" y="292850"/>
            <a:ext cx="8520599" cy="800999"/>
          </a:xfrm>
          <a:prstGeom prst="rect">
            <a:avLst/>
          </a:prstGeom>
        </p:spPr>
        <p:txBody>
          <a:bodyPr anchorCtr="0" anchor="t" bIns="91425" lIns="91425" rIns="91425" tIns="91425">
            <a:noAutofit/>
          </a:bodyPr>
          <a:lstStyle/>
          <a:p>
            <a:pPr lvl="0" rtl="0" algn="ctr">
              <a:spcBef>
                <a:spcPts val="0"/>
              </a:spcBef>
              <a:buNone/>
            </a:pPr>
            <a:r>
              <a:rPr lang="en" sz="2400">
                <a:latin typeface="Happy Monkey"/>
                <a:ea typeface="Happy Monkey"/>
                <a:cs typeface="Happy Monkey"/>
                <a:sym typeface="Happy Monkey"/>
              </a:rPr>
              <a:t>Discussion Points/Questions (Community Groups)</a:t>
            </a:r>
          </a:p>
        </p:txBody>
      </p:sp>
      <p:sp>
        <p:nvSpPr>
          <p:cNvPr id="330" name="Shape 330"/>
          <p:cNvSpPr txBox="1"/>
          <p:nvPr>
            <p:ph idx="1" type="body"/>
          </p:nvPr>
        </p:nvSpPr>
        <p:spPr>
          <a:xfrm>
            <a:off x="311700" y="1093850"/>
            <a:ext cx="8422199" cy="4027199"/>
          </a:xfrm>
          <a:prstGeom prst="rect">
            <a:avLst/>
          </a:prstGeom>
        </p:spPr>
        <p:txBody>
          <a:bodyPr anchorCtr="0" anchor="t" bIns="91425" lIns="91425" rIns="91425" tIns="91425">
            <a:noAutofit/>
          </a:bodyPr>
          <a:lstStyle/>
          <a:p>
            <a:pPr lvl="0" rtl="0">
              <a:spcBef>
                <a:spcPts val="0"/>
              </a:spcBef>
              <a:buNone/>
            </a:pPr>
            <a:r>
              <a:rPr lang="en">
                <a:solidFill>
                  <a:srgbClr val="000000"/>
                </a:solidFill>
                <a:latin typeface="Happy Monkey"/>
                <a:ea typeface="Happy Monkey"/>
                <a:cs typeface="Happy Monkey"/>
                <a:sym typeface="Happy Monkey"/>
              </a:rPr>
              <a:t>24. What are the primary causes of nature-deficit disorder in your community?</a:t>
            </a:r>
          </a:p>
          <a:p>
            <a:pPr lvl="0" rtl="0">
              <a:spcBef>
                <a:spcPts val="0"/>
              </a:spcBef>
              <a:buNone/>
            </a:pPr>
            <a:r>
              <a:rPr lang="en">
                <a:solidFill>
                  <a:srgbClr val="000000"/>
                </a:solidFill>
                <a:latin typeface="Happy Monkey"/>
                <a:ea typeface="Happy Monkey"/>
                <a:cs typeface="Happy Monkey"/>
                <a:sym typeface="Happy Monkey"/>
              </a:rPr>
              <a:t>25. What effects of nature-deficit disorder do you see in your community?</a:t>
            </a:r>
          </a:p>
          <a:p>
            <a:pPr lvl="0" rtl="0">
              <a:spcBef>
                <a:spcPts val="0"/>
              </a:spcBef>
              <a:buNone/>
            </a:pPr>
            <a:r>
              <a:rPr lang="en">
                <a:solidFill>
                  <a:srgbClr val="000000"/>
                </a:solidFill>
                <a:latin typeface="Happy Monkey"/>
                <a:ea typeface="Happy Monkey"/>
                <a:cs typeface="Happy Monkey"/>
                <a:sym typeface="Happy Monkey"/>
              </a:rPr>
              <a:t>26. Who is working on this issue in your region? Who is able to make a difference?</a:t>
            </a:r>
          </a:p>
          <a:p>
            <a:pPr lvl="0" rtl="0">
              <a:spcBef>
                <a:spcPts val="0"/>
              </a:spcBef>
              <a:buNone/>
            </a:pPr>
            <a:r>
              <a:rPr lang="en">
                <a:solidFill>
                  <a:srgbClr val="000000"/>
                </a:solidFill>
                <a:latin typeface="Happy Monkey"/>
                <a:ea typeface="Happy Monkey"/>
                <a:cs typeface="Happy Monkey"/>
                <a:sym typeface="Happy Monkey"/>
              </a:rPr>
              <a:t>27. Why are you personally interested in this issue?</a:t>
            </a:r>
          </a:p>
          <a:p>
            <a:pPr lvl="0" rtl="0">
              <a:spcBef>
                <a:spcPts val="0"/>
              </a:spcBef>
              <a:buNone/>
            </a:pPr>
            <a:r>
              <a:rPr lang="en">
                <a:solidFill>
                  <a:srgbClr val="000000"/>
                </a:solidFill>
                <a:latin typeface="Happy Monkey"/>
                <a:ea typeface="Happy Monkey"/>
                <a:cs typeface="Happy Monkey"/>
                <a:sym typeface="Happy Monkey"/>
              </a:rPr>
              <a:t>28. Why is your organization interested, and how can it help a community campaign to connect children with nature?</a:t>
            </a:r>
          </a:p>
          <a:p>
            <a:pPr lvl="0" rtl="0">
              <a:spcBef>
                <a:spcPts val="0"/>
              </a:spcBef>
              <a:buNone/>
            </a:pPr>
            <a:r>
              <a:t/>
            </a:r>
            <a:endParaRPr>
              <a:solidFill>
                <a:srgbClr val="000000"/>
              </a:solidFill>
              <a:latin typeface="Happy Monkey"/>
              <a:ea typeface="Happy Monkey"/>
              <a:cs typeface="Happy Monkey"/>
              <a:sym typeface="Happy Monkey"/>
            </a:endParaRPr>
          </a:p>
        </p:txBody>
      </p:sp>
      <p:sp>
        <p:nvSpPr>
          <p:cNvPr id="331" name="Shape 331"/>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5" name="Shape 335"/>
        <p:cNvGrpSpPr/>
        <p:nvPr/>
      </p:nvGrpSpPr>
      <p:grpSpPr>
        <a:xfrm>
          <a:off x="0" y="0"/>
          <a:ext cx="0" cy="0"/>
          <a:chOff x="0" y="0"/>
          <a:chExt cx="0" cy="0"/>
        </a:xfrm>
      </p:grpSpPr>
      <p:sp>
        <p:nvSpPr>
          <p:cNvPr id="336" name="Shape 336"/>
          <p:cNvSpPr txBox="1"/>
          <p:nvPr>
            <p:ph type="title"/>
          </p:nvPr>
        </p:nvSpPr>
        <p:spPr>
          <a:xfrm>
            <a:off x="311700" y="292850"/>
            <a:ext cx="8520599" cy="800999"/>
          </a:xfrm>
          <a:prstGeom prst="rect">
            <a:avLst/>
          </a:prstGeom>
        </p:spPr>
        <p:txBody>
          <a:bodyPr anchorCtr="0" anchor="t" bIns="91425" lIns="91425" rIns="91425" tIns="91425">
            <a:noAutofit/>
          </a:bodyPr>
          <a:lstStyle/>
          <a:p>
            <a:pPr lvl="0" rtl="0" algn="ctr">
              <a:spcBef>
                <a:spcPts val="0"/>
              </a:spcBef>
              <a:buNone/>
            </a:pPr>
            <a:r>
              <a:rPr lang="en" sz="2400">
                <a:latin typeface="Happy Monkey"/>
                <a:ea typeface="Happy Monkey"/>
                <a:cs typeface="Happy Monkey"/>
                <a:sym typeface="Happy Monkey"/>
              </a:rPr>
              <a:t>Discussion Points/Questions (Community Groups)</a:t>
            </a:r>
          </a:p>
        </p:txBody>
      </p:sp>
      <p:sp>
        <p:nvSpPr>
          <p:cNvPr id="337" name="Shape 337"/>
          <p:cNvSpPr txBox="1"/>
          <p:nvPr>
            <p:ph idx="1" type="body"/>
          </p:nvPr>
        </p:nvSpPr>
        <p:spPr>
          <a:xfrm>
            <a:off x="311700" y="1093850"/>
            <a:ext cx="8422199" cy="4027199"/>
          </a:xfrm>
          <a:prstGeom prst="rect">
            <a:avLst/>
          </a:prstGeom>
        </p:spPr>
        <p:txBody>
          <a:bodyPr anchorCtr="0" anchor="t" bIns="91425" lIns="91425" rIns="91425" tIns="91425">
            <a:noAutofit/>
          </a:bodyPr>
          <a:lstStyle/>
          <a:p>
            <a:pPr lvl="0" rtl="0">
              <a:spcBef>
                <a:spcPts val="0"/>
              </a:spcBef>
              <a:buNone/>
            </a:pPr>
            <a:r>
              <a:rPr lang="en">
                <a:solidFill>
                  <a:srgbClr val="000000"/>
                </a:solidFill>
                <a:latin typeface="Happy Monkey"/>
                <a:ea typeface="Happy Monkey"/>
                <a:cs typeface="Happy Monkey"/>
                <a:sym typeface="Happy Monkey"/>
              </a:rPr>
              <a:t>29. How do we want to affect the lives of the next generation and the one after that, in terms of physical and emotional health, ability to learn, awareness of environmental issues, and family bonds?</a:t>
            </a:r>
          </a:p>
          <a:p>
            <a:pPr lvl="0" rtl="0">
              <a:spcBef>
                <a:spcPts val="0"/>
              </a:spcBef>
              <a:buNone/>
            </a:pPr>
            <a:r>
              <a:rPr lang="en">
                <a:solidFill>
                  <a:srgbClr val="000000"/>
                </a:solidFill>
                <a:latin typeface="Happy Monkey"/>
                <a:ea typeface="Happy Monkey"/>
                <a:cs typeface="Happy Monkey"/>
                <a:sym typeface="Happy Monkey"/>
              </a:rPr>
              <a:t>30. What capacities can you build on and what gaps must be filled?</a:t>
            </a:r>
          </a:p>
          <a:p>
            <a:pPr lvl="0" rtl="0">
              <a:spcBef>
                <a:spcPts val="0"/>
              </a:spcBef>
              <a:buNone/>
            </a:pPr>
            <a:r>
              <a:rPr lang="en">
                <a:solidFill>
                  <a:srgbClr val="000000"/>
                </a:solidFill>
                <a:latin typeface="Happy Monkey"/>
                <a:ea typeface="Happy Monkey"/>
                <a:cs typeface="Happy Monkey"/>
                <a:sym typeface="Happy Monkey"/>
              </a:rPr>
              <a:t>31. What are the clear categories for needed focus (community parks, school curricula, public and personal safety concerns, built environment, access to natural areas, economic barriers, media awareness)?</a:t>
            </a:r>
          </a:p>
          <a:p>
            <a:pPr lvl="0" rtl="0">
              <a:spcBef>
                <a:spcPts val="0"/>
              </a:spcBef>
              <a:buNone/>
            </a:pPr>
            <a:r>
              <a:rPr lang="en">
                <a:solidFill>
                  <a:srgbClr val="000000"/>
                </a:solidFill>
                <a:latin typeface="Happy Monkey"/>
                <a:ea typeface="Happy Monkey"/>
                <a:cs typeface="Happy Monkey"/>
                <a:sym typeface="Happy Monkey"/>
              </a:rPr>
              <a:t>32. For each area of focus, what are your short- and medium-term goals?</a:t>
            </a:r>
          </a:p>
          <a:p>
            <a:pPr lvl="0" rtl="0">
              <a:spcBef>
                <a:spcPts val="0"/>
              </a:spcBef>
              <a:buNone/>
            </a:pPr>
            <a:r>
              <a:t/>
            </a:r>
            <a:endParaRPr>
              <a:solidFill>
                <a:srgbClr val="000000"/>
              </a:solidFill>
              <a:latin typeface="Happy Monkey"/>
              <a:ea typeface="Happy Monkey"/>
              <a:cs typeface="Happy Monkey"/>
              <a:sym typeface="Happy Monkey"/>
            </a:endParaRPr>
          </a:p>
          <a:p>
            <a:pPr lvl="0" rtl="0">
              <a:spcBef>
                <a:spcPts val="0"/>
              </a:spcBef>
              <a:buNone/>
            </a:pPr>
            <a:r>
              <a:t/>
            </a:r>
            <a:endParaRPr>
              <a:solidFill>
                <a:srgbClr val="000000"/>
              </a:solidFill>
              <a:latin typeface="Happy Monkey"/>
              <a:ea typeface="Happy Monkey"/>
              <a:cs typeface="Happy Monkey"/>
              <a:sym typeface="Happy Monkey"/>
            </a:endParaRPr>
          </a:p>
        </p:txBody>
      </p:sp>
      <p:sp>
        <p:nvSpPr>
          <p:cNvPr id="338" name="Shape 338"/>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2" name="Shape 342"/>
        <p:cNvGrpSpPr/>
        <p:nvPr/>
      </p:nvGrpSpPr>
      <p:grpSpPr>
        <a:xfrm>
          <a:off x="0" y="0"/>
          <a:ext cx="0" cy="0"/>
          <a:chOff x="0" y="0"/>
          <a:chExt cx="0" cy="0"/>
        </a:xfrm>
      </p:grpSpPr>
      <p:sp>
        <p:nvSpPr>
          <p:cNvPr id="343" name="Shape 343"/>
          <p:cNvSpPr txBox="1"/>
          <p:nvPr>
            <p:ph type="title"/>
          </p:nvPr>
        </p:nvSpPr>
        <p:spPr>
          <a:xfrm>
            <a:off x="311700" y="292850"/>
            <a:ext cx="8520599" cy="800999"/>
          </a:xfrm>
          <a:prstGeom prst="rect">
            <a:avLst/>
          </a:prstGeom>
        </p:spPr>
        <p:txBody>
          <a:bodyPr anchorCtr="0" anchor="t" bIns="91425" lIns="91425" rIns="91425" tIns="91425">
            <a:noAutofit/>
          </a:bodyPr>
          <a:lstStyle/>
          <a:p>
            <a:pPr lvl="0" rtl="0" algn="ctr">
              <a:spcBef>
                <a:spcPts val="0"/>
              </a:spcBef>
              <a:buNone/>
            </a:pPr>
            <a:r>
              <a:rPr lang="en" sz="2400">
                <a:latin typeface="Happy Monkey"/>
                <a:ea typeface="Happy Monkey"/>
                <a:cs typeface="Happy Monkey"/>
                <a:sym typeface="Happy Monkey"/>
              </a:rPr>
              <a:t>Discussion Points/Questions (Community Groups)</a:t>
            </a:r>
          </a:p>
        </p:txBody>
      </p:sp>
      <p:sp>
        <p:nvSpPr>
          <p:cNvPr id="344" name="Shape 344"/>
          <p:cNvSpPr txBox="1"/>
          <p:nvPr>
            <p:ph idx="1" type="body"/>
          </p:nvPr>
        </p:nvSpPr>
        <p:spPr>
          <a:xfrm>
            <a:off x="311700" y="1093850"/>
            <a:ext cx="8422199" cy="4027199"/>
          </a:xfrm>
          <a:prstGeom prst="rect">
            <a:avLst/>
          </a:prstGeom>
        </p:spPr>
        <p:txBody>
          <a:bodyPr anchorCtr="0" anchor="t" bIns="91425" lIns="91425" rIns="91425" tIns="91425">
            <a:noAutofit/>
          </a:bodyPr>
          <a:lstStyle/>
          <a:p>
            <a:pPr lvl="0" rtl="0">
              <a:spcBef>
                <a:spcPts val="0"/>
              </a:spcBef>
              <a:buNone/>
            </a:pPr>
            <a:r>
              <a:rPr lang="en">
                <a:solidFill>
                  <a:srgbClr val="000000"/>
                </a:solidFill>
                <a:latin typeface="Happy Monkey"/>
                <a:ea typeface="Happy Monkey"/>
                <a:cs typeface="Happy Monkey"/>
                <a:sym typeface="Happy Monkey"/>
              </a:rPr>
              <a:t>33. What initiatives could you undertake to achieve the goals and objectives you have identified or to enhance other initiatives already under way?</a:t>
            </a:r>
          </a:p>
          <a:p>
            <a:pPr lvl="0" rtl="0">
              <a:spcBef>
                <a:spcPts val="0"/>
              </a:spcBef>
              <a:buNone/>
            </a:pPr>
            <a:r>
              <a:rPr lang="en">
                <a:solidFill>
                  <a:srgbClr val="000000"/>
                </a:solidFill>
                <a:latin typeface="Happy Monkey"/>
                <a:ea typeface="Happy Monkey"/>
                <a:cs typeface="Happy Monkey"/>
                <a:sym typeface="Happy Monkey"/>
              </a:rPr>
              <a:t>34. Which of the initiatives identified have priority for immediate action and how do they relate to the initiatives identified in other areas of focus?</a:t>
            </a:r>
          </a:p>
          <a:p>
            <a:pPr lvl="0" rtl="0">
              <a:spcBef>
                <a:spcPts val="0"/>
              </a:spcBef>
              <a:buNone/>
            </a:pPr>
            <a:r>
              <a:rPr lang="en">
                <a:solidFill>
                  <a:srgbClr val="000000"/>
                </a:solidFill>
                <a:latin typeface="Happy Monkey"/>
                <a:ea typeface="Happy Monkey"/>
                <a:cs typeface="Happy Monkey"/>
                <a:sym typeface="Happy Monkey"/>
              </a:rPr>
              <a:t>35. What will the future of your community be like in twenty years if your community acts?</a:t>
            </a:r>
          </a:p>
          <a:p>
            <a:pPr lvl="0" rtl="0">
              <a:spcBef>
                <a:spcPts val="0"/>
              </a:spcBef>
              <a:buNone/>
            </a:pPr>
            <a:r>
              <a:t/>
            </a:r>
            <a:endParaRPr>
              <a:solidFill>
                <a:srgbClr val="000000"/>
              </a:solidFill>
              <a:latin typeface="Happy Monkey"/>
              <a:ea typeface="Happy Monkey"/>
              <a:cs typeface="Happy Monkey"/>
              <a:sym typeface="Happy Monkey"/>
            </a:endParaRPr>
          </a:p>
          <a:p>
            <a:pPr lvl="0" rtl="0">
              <a:spcBef>
                <a:spcPts val="0"/>
              </a:spcBef>
              <a:buNone/>
            </a:pPr>
            <a:r>
              <a:t/>
            </a:r>
            <a:endParaRPr>
              <a:solidFill>
                <a:srgbClr val="000000"/>
              </a:solidFill>
              <a:latin typeface="Happy Monkey"/>
              <a:ea typeface="Happy Monkey"/>
              <a:cs typeface="Happy Monkey"/>
              <a:sym typeface="Happy Monkey"/>
            </a:endParaRPr>
          </a:p>
        </p:txBody>
      </p:sp>
      <p:sp>
        <p:nvSpPr>
          <p:cNvPr id="345" name="Shape 34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 name="Shape 83"/>
        <p:cNvGrpSpPr/>
        <p:nvPr/>
      </p:nvGrpSpPr>
      <p:grpSpPr>
        <a:xfrm>
          <a:off x="0" y="0"/>
          <a:ext cx="0" cy="0"/>
          <a:chOff x="0" y="0"/>
          <a:chExt cx="0" cy="0"/>
        </a:xfrm>
      </p:grpSpPr>
      <p:sp>
        <p:nvSpPr>
          <p:cNvPr id="84" name="Shape 84"/>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a:latin typeface="Happy Monkey"/>
                <a:ea typeface="Happy Monkey"/>
                <a:cs typeface="Happy Monkey"/>
                <a:sym typeface="Happy Monkey"/>
              </a:rPr>
              <a:t>2. The Third Frontier (15-26)</a:t>
            </a:r>
          </a:p>
        </p:txBody>
      </p:sp>
      <p:sp>
        <p:nvSpPr>
          <p:cNvPr id="85" name="Shape 85"/>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“The frontier is a goner. It died with its boots laced.”</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M.R. Montgomery</a:t>
            </a:r>
          </a:p>
          <a:p>
            <a:pPr lvl="0" rtl="0" algn="ctr">
              <a:lnSpc>
                <a:spcPct val="100000"/>
              </a:lnSpc>
              <a:spcBef>
                <a:spcPts val="0"/>
              </a:spcBef>
              <a:spcAft>
                <a:spcPts val="0"/>
              </a:spcAft>
              <a:buNone/>
            </a:pPr>
            <a:r>
              <a:t/>
            </a:r>
            <a:endParaRPr i="1">
              <a:solidFill>
                <a:srgbClr val="000000"/>
              </a:solidFill>
              <a:latin typeface="Happy Monkey"/>
              <a:ea typeface="Happy Monkey"/>
              <a:cs typeface="Happy Monkey"/>
              <a:sym typeface="Happy Monkey"/>
            </a:endParaRPr>
          </a:p>
          <a:p>
            <a:pPr indent="-228600" lvl="0" marL="457200" rtl="0" algn="ctr">
              <a:spcBef>
                <a:spcPts val="0"/>
              </a:spcBef>
              <a:buClr>
                <a:srgbClr val="000000"/>
              </a:buClr>
              <a:buFont typeface="Happy Monkey"/>
              <a:buChar char="★"/>
            </a:pPr>
            <a:r>
              <a:rPr lang="en">
                <a:solidFill>
                  <a:srgbClr val="000000"/>
                </a:solidFill>
                <a:latin typeface="Happy Monkey"/>
                <a:ea typeface="Happy Monkey"/>
                <a:cs typeface="Happy Monkey"/>
                <a:sym typeface="Happy Monkey"/>
              </a:rPr>
              <a:t>1. What is the third frontier?</a:t>
            </a:r>
          </a:p>
          <a:p>
            <a:pPr indent="-228600" lvl="0" marL="457200" rtl="0" algn="ctr">
              <a:spcBef>
                <a:spcPts val="0"/>
              </a:spcBef>
              <a:buClr>
                <a:srgbClr val="000000"/>
              </a:buClr>
              <a:buFont typeface="Happy Monkey"/>
              <a:buChar char="★"/>
            </a:pPr>
            <a:r>
              <a:rPr lang="en">
                <a:solidFill>
                  <a:srgbClr val="000000"/>
                </a:solidFill>
                <a:latin typeface="Happy Monkey"/>
                <a:ea typeface="Happy Monkey"/>
                <a:cs typeface="Happy Monkey"/>
                <a:sym typeface="Happy Monkey"/>
              </a:rPr>
              <a:t>2. What does it mean for the current generation that the link to farming is disappearing? What about for the economy?</a:t>
            </a:r>
          </a:p>
          <a:p>
            <a:pPr indent="-228600" lvl="0" marL="457200" rtl="0" algn="ctr">
              <a:spcBef>
                <a:spcPts val="0"/>
              </a:spcBef>
              <a:buClr>
                <a:srgbClr val="000000"/>
              </a:buClr>
              <a:buFont typeface="Happy Monkey"/>
              <a:buChar char="★"/>
            </a:pPr>
            <a:r>
              <a:rPr lang="en">
                <a:solidFill>
                  <a:srgbClr val="000000"/>
                </a:solidFill>
                <a:latin typeface="Happy Monkey"/>
                <a:ea typeface="Happy Monkey"/>
                <a:cs typeface="Happy Monkey"/>
                <a:sym typeface="Happy Monkey"/>
              </a:rPr>
              <a:t>3. What is a chimera, and what is its purpose?</a:t>
            </a:r>
          </a:p>
          <a:p>
            <a:pPr indent="-228600" lvl="0" marL="457200" algn="ctr">
              <a:spcBef>
                <a:spcPts val="0"/>
              </a:spcBef>
              <a:buClr>
                <a:srgbClr val="000000"/>
              </a:buClr>
              <a:buFont typeface="Happy Monkey"/>
              <a:buChar char="★"/>
            </a:pPr>
            <a:r>
              <a:rPr lang="en">
                <a:solidFill>
                  <a:srgbClr val="000000"/>
                </a:solidFill>
                <a:latin typeface="Happy Monkey"/>
                <a:ea typeface="Happy Monkey"/>
                <a:cs typeface="Happy Monkey"/>
                <a:sym typeface="Happy Monkey"/>
              </a:rPr>
              <a:t>4. Make a list of what things stand out to you, and describe why they do.</a:t>
            </a:r>
          </a:p>
        </p:txBody>
      </p:sp>
      <p:sp>
        <p:nvSpPr>
          <p:cNvPr id="86" name="Shape 86"/>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ph type="title"/>
          </p:nvPr>
        </p:nvSpPr>
        <p:spPr>
          <a:xfrm>
            <a:off x="90050" y="292850"/>
            <a:ext cx="89312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3. The Criminalization of Natural Play (27-38)</a:t>
            </a:r>
          </a:p>
        </p:txBody>
      </p:sp>
      <p:sp>
        <p:nvSpPr>
          <p:cNvPr id="92" name="Shape 92"/>
          <p:cNvSpPr txBox="1"/>
          <p:nvPr>
            <p:ph idx="1" type="body"/>
          </p:nvPr>
        </p:nvSpPr>
        <p:spPr>
          <a:xfrm>
            <a:off x="311700" y="1208437"/>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“For many years I was self-appointed inspector of snowstorms and rainstorms…”</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-Henry David Thoreau</a:t>
            </a:r>
          </a:p>
          <a:p>
            <a:pPr lvl="0" rtl="0" algn="ctr">
              <a:lnSpc>
                <a:spcPct val="100000"/>
              </a:lnSpc>
              <a:spcBef>
                <a:spcPts val="0"/>
              </a:spcBef>
              <a:spcAft>
                <a:spcPts val="0"/>
              </a:spcAft>
              <a:buNone/>
            </a:pPr>
            <a:r>
              <a:t/>
            </a:r>
            <a:endParaRPr i="1">
              <a:solidFill>
                <a:srgbClr val="000000"/>
              </a:solidFill>
              <a:latin typeface="Happy Monkey"/>
              <a:ea typeface="Happy Monkey"/>
              <a:cs typeface="Happy Monkey"/>
              <a:sym typeface="Happy Monkey"/>
            </a:endParaRPr>
          </a:p>
          <a:p>
            <a:pPr indent="-228600" lvl="0" marL="457200" rtl="0" algn="ctr">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1. How have we been taught that nature is bad, or dangerous?</a:t>
            </a:r>
          </a:p>
          <a:p>
            <a:pPr indent="-228600" lvl="0" marL="457200" rtl="0" algn="ctr">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2. How do you think the changes in view from open space to play in, to having to take down a tree house because it is a “fire hazard” effect how a child sees nature?</a:t>
            </a:r>
          </a:p>
          <a:p>
            <a:pPr indent="-228600" lvl="0" marL="457200" rtl="0" algn="ctr">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3. What are some of the benefits to nature that we miss out on by staying inside more often?</a:t>
            </a:r>
          </a:p>
          <a:p>
            <a:pPr lvl="0" algn="l">
              <a:lnSpc>
                <a:spcPct val="100000"/>
              </a:lnSpc>
              <a:spcBef>
                <a:spcPts val="0"/>
              </a:spcBef>
              <a:spcAft>
                <a:spcPts val="0"/>
              </a:spcAft>
              <a:buNone/>
            </a:pPr>
            <a:r>
              <a:t/>
            </a:r>
            <a:endParaRPr>
              <a:solidFill>
                <a:srgbClr val="000000"/>
              </a:solidFill>
              <a:latin typeface="Happy Monkey"/>
              <a:ea typeface="Happy Monkey"/>
              <a:cs typeface="Happy Monkey"/>
              <a:sym typeface="Happy Monkey"/>
            </a:endParaRPr>
          </a:p>
        </p:txBody>
      </p:sp>
      <p:sp>
        <p:nvSpPr>
          <p:cNvPr id="93" name="Shape 93"/>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txBox="1"/>
          <p:nvPr>
            <p:ph type="title"/>
          </p:nvPr>
        </p:nvSpPr>
        <p:spPr>
          <a:xfrm>
            <a:off x="90050" y="292850"/>
            <a:ext cx="8931299" cy="800999"/>
          </a:xfrm>
          <a:prstGeom prst="rect">
            <a:avLst/>
          </a:prstGeom>
        </p:spPr>
        <p:txBody>
          <a:bodyPr anchorCtr="0" anchor="t" bIns="91425" lIns="91425" rIns="91425" tIns="91425">
            <a:noAutofit/>
          </a:bodyPr>
          <a:lstStyle/>
          <a:p>
            <a:pPr lvl="0" rtl="0" algn="ctr">
              <a:spcBef>
                <a:spcPts val="0"/>
              </a:spcBef>
              <a:buNone/>
            </a:pPr>
            <a:r>
              <a:rPr lang="en" sz="3000">
                <a:latin typeface="Happy Monkey"/>
                <a:ea typeface="Happy Monkey"/>
                <a:cs typeface="Happy Monkey"/>
                <a:sym typeface="Happy Monkey"/>
              </a:rPr>
              <a:t>3. The Criminalization of Natural Play(27-38)</a:t>
            </a:r>
          </a:p>
        </p:txBody>
      </p:sp>
      <p:sp>
        <p:nvSpPr>
          <p:cNvPr id="99" name="Shape 99"/>
          <p:cNvSpPr txBox="1"/>
          <p:nvPr>
            <p:ph idx="1" type="body"/>
          </p:nvPr>
        </p:nvSpPr>
        <p:spPr>
          <a:xfrm>
            <a:off x="311700" y="1208437"/>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“For many years I was self-appointed inspector of snowstorms and rainstorms…”</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-Henry David Thoreau</a:t>
            </a:r>
          </a:p>
          <a:p>
            <a:pPr lvl="0" rtl="0" algn="ctr">
              <a:lnSpc>
                <a:spcPct val="100000"/>
              </a:lnSpc>
              <a:spcBef>
                <a:spcPts val="0"/>
              </a:spcBef>
              <a:spcAft>
                <a:spcPts val="0"/>
              </a:spcAft>
              <a:buNone/>
            </a:pPr>
            <a:r>
              <a:t/>
            </a:r>
            <a:endParaRPr i="1">
              <a:solidFill>
                <a:srgbClr val="000000"/>
              </a:solidFill>
              <a:latin typeface="Happy Monkey"/>
              <a:ea typeface="Happy Monkey"/>
              <a:cs typeface="Happy Monkey"/>
              <a:sym typeface="Happy Monkey"/>
            </a:endParaRPr>
          </a:p>
          <a:p>
            <a:pPr indent="-228600" lvl="0" marL="457200" rtl="0" algn="ctr">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4. What is nature-deficit disorder?</a:t>
            </a:r>
          </a:p>
          <a:p>
            <a:pPr indent="-228600" lvl="0" marL="457200" rtl="0" algn="ctr">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5. What are some of the effects of nature-deficit disorder?</a:t>
            </a:r>
          </a:p>
          <a:p>
            <a:pPr indent="-228600" lvl="0" marL="457200" rtl="0" algn="ctr">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6. How does this section relate to you, and your life?</a:t>
            </a:r>
          </a:p>
          <a:p>
            <a:pPr indent="-228600" lvl="0" marL="457200" rtl="0" algn="ctr">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7. What points really stand out? Keep track, and explain why.</a:t>
            </a:r>
          </a:p>
          <a:p>
            <a:pPr lvl="0" rtl="0" algn="l">
              <a:lnSpc>
                <a:spcPct val="100000"/>
              </a:lnSpc>
              <a:spcBef>
                <a:spcPts val="0"/>
              </a:spcBef>
              <a:spcAft>
                <a:spcPts val="0"/>
              </a:spcAft>
              <a:buNone/>
            </a:pPr>
            <a:r>
              <a:t/>
            </a:r>
            <a:endParaRPr>
              <a:solidFill>
                <a:srgbClr val="000000"/>
              </a:solidFill>
              <a:latin typeface="Happy Monkey"/>
              <a:ea typeface="Happy Monkey"/>
              <a:cs typeface="Happy Monkey"/>
              <a:sym typeface="Happy Monkey"/>
            </a:endParaRPr>
          </a:p>
        </p:txBody>
      </p:sp>
      <p:sp>
        <p:nvSpPr>
          <p:cNvPr id="100" name="Shape 100"/>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Part II: Why the Young (and the Rest of Us) Need Nature</a:t>
            </a:r>
          </a:p>
        </p:txBody>
      </p:sp>
      <p:sp>
        <p:nvSpPr>
          <p:cNvPr id="106" name="Shape 106"/>
          <p:cNvSpPr txBox="1"/>
          <p:nvPr>
            <p:ph idx="1" type="body"/>
          </p:nvPr>
        </p:nvSpPr>
        <p:spPr>
          <a:xfrm>
            <a:off x="311700" y="1532550"/>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“Those who contemplate the beauty of the earth</a:t>
            </a:r>
          </a:p>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find reserves of strength that will endure as long as life lasts.” </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Rachel Carson</a:t>
            </a:r>
          </a:p>
          <a:p>
            <a:pPr lvl="0" rtl="0" algn="ctr">
              <a:lnSpc>
                <a:spcPct val="100000"/>
              </a:lnSpc>
              <a:spcBef>
                <a:spcPts val="0"/>
              </a:spcBef>
              <a:spcAft>
                <a:spcPts val="0"/>
              </a:spcAft>
              <a:buNone/>
            </a:pPr>
            <a:r>
              <a:t/>
            </a:r>
            <a:endParaRPr i="1">
              <a:solidFill>
                <a:srgbClr val="000000"/>
              </a:solidFill>
              <a:latin typeface="Happy Monkey"/>
              <a:ea typeface="Happy Monkey"/>
              <a:cs typeface="Happy Monkey"/>
              <a:sym typeface="Happy Monkey"/>
            </a:endParaRPr>
          </a:p>
          <a:p>
            <a:pPr lvl="0" rtl="0" algn="ctr">
              <a:lnSpc>
                <a:spcPct val="100000"/>
              </a:lnSpc>
              <a:spcBef>
                <a:spcPts val="0"/>
              </a:spcBef>
              <a:spcAft>
                <a:spcPts val="0"/>
              </a:spcAft>
              <a:buNone/>
            </a:pPr>
            <a:r>
              <a:rPr lang="en">
                <a:solidFill>
                  <a:srgbClr val="000000"/>
                </a:solidFill>
                <a:latin typeface="Happy Monkey"/>
                <a:ea typeface="Happy Monkey"/>
                <a:cs typeface="Happy Monkey"/>
                <a:sym typeface="Happy Monkey"/>
              </a:rPr>
              <a:t>“ From wonder into wonder existence opens.”</a:t>
            </a:r>
          </a:p>
          <a:p>
            <a:pPr indent="-228600" lvl="0" marL="457200" algn="ctr">
              <a:lnSpc>
                <a:spcPct val="100000"/>
              </a:lnSpc>
              <a:spcBef>
                <a:spcPts val="0"/>
              </a:spcBef>
              <a:spcAft>
                <a:spcPts val="0"/>
              </a:spcAft>
              <a:buClr>
                <a:srgbClr val="000000"/>
              </a:buClr>
              <a:buFont typeface="Happy Monkey"/>
              <a:buChar char="-"/>
            </a:pPr>
            <a:r>
              <a:rPr lang="en">
                <a:solidFill>
                  <a:srgbClr val="000000"/>
                </a:solidFill>
                <a:latin typeface="Happy Monkey"/>
                <a:ea typeface="Happy Monkey"/>
                <a:cs typeface="Happy Monkey"/>
                <a:sym typeface="Happy Monkey"/>
              </a:rPr>
              <a:t>Lao-Tzu</a:t>
            </a:r>
          </a:p>
        </p:txBody>
      </p:sp>
      <p:sp>
        <p:nvSpPr>
          <p:cNvPr id="107" name="Shape 107"/>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x="0" y="0"/>
          <a:ext cx="0" cy="0"/>
          <a:chOff x="0" y="0"/>
          <a:chExt cx="0" cy="0"/>
        </a:xfrm>
      </p:grpSpPr>
      <p:sp>
        <p:nvSpPr>
          <p:cNvPr id="112" name="Shape 112"/>
          <p:cNvSpPr txBox="1"/>
          <p:nvPr>
            <p:ph type="title"/>
          </p:nvPr>
        </p:nvSpPr>
        <p:spPr>
          <a:xfrm>
            <a:off x="311700" y="292850"/>
            <a:ext cx="8520599" cy="800999"/>
          </a:xfrm>
          <a:prstGeom prst="rect">
            <a:avLst/>
          </a:prstGeom>
        </p:spPr>
        <p:txBody>
          <a:bodyPr anchorCtr="0" anchor="t" bIns="91425" lIns="91425" rIns="91425" tIns="91425">
            <a:noAutofit/>
          </a:bodyPr>
          <a:lstStyle/>
          <a:p>
            <a:pPr lvl="0" algn="ctr">
              <a:spcBef>
                <a:spcPts val="0"/>
              </a:spcBef>
              <a:buNone/>
            </a:pPr>
            <a:r>
              <a:rPr lang="en" sz="3000">
                <a:latin typeface="Happy Monkey"/>
                <a:ea typeface="Happy Monkey"/>
                <a:cs typeface="Happy Monkey"/>
                <a:sym typeface="Happy Monkey"/>
              </a:rPr>
              <a:t>4. Climbing the Tree of Health (39-54)</a:t>
            </a:r>
          </a:p>
        </p:txBody>
      </p:sp>
      <p:sp>
        <p:nvSpPr>
          <p:cNvPr id="113" name="Shape 113"/>
          <p:cNvSpPr txBox="1"/>
          <p:nvPr>
            <p:ph idx="1" type="body"/>
          </p:nvPr>
        </p:nvSpPr>
        <p:spPr>
          <a:xfrm>
            <a:off x="311700" y="1228675"/>
            <a:ext cx="8520599" cy="3340199"/>
          </a:xfrm>
          <a:prstGeom prst="rect">
            <a:avLst/>
          </a:prstGeom>
        </p:spPr>
        <p:txBody>
          <a:bodyPr anchorCtr="0" anchor="t" bIns="91425" lIns="91425" rIns="91425" tIns="91425">
            <a:noAutofit/>
          </a:bodyPr>
          <a:lstStyle/>
          <a:p>
            <a:pPr lvl="0" rtl="0" algn="ctr">
              <a:lnSpc>
                <a:spcPct val="100000"/>
              </a:lnSpc>
              <a:spcBef>
                <a:spcPts val="0"/>
              </a:spcBef>
              <a:spcAft>
                <a:spcPts val="0"/>
              </a:spcAft>
              <a:buNone/>
            </a:pPr>
            <a:r>
              <a:rPr i="1" lang="en">
                <a:solidFill>
                  <a:srgbClr val="000000"/>
                </a:solidFill>
                <a:latin typeface="Happy Monkey"/>
                <a:ea typeface="Happy Monkey"/>
                <a:cs typeface="Happy Monkey"/>
                <a:sym typeface="Happy Monkey"/>
              </a:rPr>
              <a:t>“I bet I can live to a hundred if only I can get outdoors again.”</a:t>
            </a:r>
          </a:p>
          <a:p>
            <a:pPr indent="-228600" lvl="0" marL="457200" rtl="0" algn="ctr">
              <a:lnSpc>
                <a:spcPct val="100000"/>
              </a:lnSpc>
              <a:spcBef>
                <a:spcPts val="0"/>
              </a:spcBef>
              <a:spcAft>
                <a:spcPts val="0"/>
              </a:spcAft>
              <a:buClr>
                <a:srgbClr val="000000"/>
              </a:buClr>
              <a:buFont typeface="Happy Monkey"/>
              <a:buChar char="-"/>
            </a:pPr>
            <a:r>
              <a:rPr i="1" lang="en">
                <a:solidFill>
                  <a:srgbClr val="000000"/>
                </a:solidFill>
                <a:latin typeface="Happy Monkey"/>
                <a:ea typeface="Happy Monkey"/>
                <a:cs typeface="Happy Monkey"/>
                <a:sym typeface="Happy Monkey"/>
              </a:rPr>
              <a:t>Geraldine Page as Carrie Watts, in The Trip to Beautiful</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stands out to you? Keep track and write it down.</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do you think it means when Elaine says that the land shapes us more than we shape the land?</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From the text, what do you think the word ‘graded’ means?</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is biophilia?                   </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What positive effects does nature have on YOU? Tell me about them!</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Do you think that pet and horticultural (plant) therapy are effective? Why or why not?</a:t>
            </a:r>
          </a:p>
          <a:p>
            <a:pPr indent="-228600" lvl="0" marL="457200" rtl="0">
              <a:lnSpc>
                <a:spcPct val="100000"/>
              </a:lnSpc>
              <a:spcBef>
                <a:spcPts val="0"/>
              </a:spcBef>
              <a:spcAft>
                <a:spcPts val="0"/>
              </a:spcAft>
              <a:buClr>
                <a:srgbClr val="000000"/>
              </a:buClr>
              <a:buFont typeface="Happy Monkey"/>
              <a:buAutoNum type="arabicPeriod"/>
            </a:pPr>
            <a:r>
              <a:rPr lang="en">
                <a:solidFill>
                  <a:srgbClr val="000000"/>
                </a:solidFill>
                <a:latin typeface="Happy Monkey"/>
                <a:ea typeface="Happy Monkey"/>
                <a:cs typeface="Happy Monkey"/>
                <a:sym typeface="Happy Monkey"/>
              </a:rPr>
              <a:t>How does nature help you destress or feel better? Do you have a favorite place outdoors?</a:t>
            </a:r>
          </a:p>
        </p:txBody>
      </p:sp>
      <p:sp>
        <p:nvSpPr>
          <p:cNvPr id="114" name="Shape 114"/>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
</file>

<file path=ppt/theme/theme1.xml><?xml version="1.0" encoding="utf-8"?>
<a:theme xmlns:a="http://schemas.openxmlformats.org/drawingml/2006/main" xmlns:r="http://schemas.openxmlformats.org/officeDocument/2006/relationships" name="beach-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